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A6766-3009-4EB7-8E15-634893E9933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F4448F3-0559-451C-9FE9-02A96D1C80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5280BCD-AE89-4A91-A5AA-FAD10DCCCA5B}"/>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5" name="Marcador de pie de página 4">
            <a:extLst>
              <a:ext uri="{FF2B5EF4-FFF2-40B4-BE49-F238E27FC236}">
                <a16:creationId xmlns:a16="http://schemas.microsoft.com/office/drawing/2014/main" id="{FDAC7EC9-15B2-4E14-976B-80A06F5BADE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1F072A8-DA9B-40C7-BB14-AE98F0AAA0CD}"/>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372080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E43F01-7227-4ED4-9D90-80DD7A243328}"/>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2B97463-276D-4A59-B30E-987B38BD88F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45B5983-1890-4FD0-B298-AAAE832CCBBA}"/>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5" name="Marcador de pie de página 4">
            <a:extLst>
              <a:ext uri="{FF2B5EF4-FFF2-40B4-BE49-F238E27FC236}">
                <a16:creationId xmlns:a16="http://schemas.microsoft.com/office/drawing/2014/main" id="{D572C618-D868-4A6E-B646-A756D7C3C72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CEB3E1-1E3B-4ACB-A5C7-6285CE1C1CAA}"/>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1148154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0E12150-C1A6-4CA4-B1CD-545776C0971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7902DAC-94B5-4F96-AD34-FEECC23E168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6EC993-EC70-4133-8CE0-5B2E5D93A114}"/>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5" name="Marcador de pie de página 4">
            <a:extLst>
              <a:ext uri="{FF2B5EF4-FFF2-40B4-BE49-F238E27FC236}">
                <a16:creationId xmlns:a16="http://schemas.microsoft.com/office/drawing/2014/main" id="{8D4DC02A-E23F-44CA-A4C0-DE37A442496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0F438CE-316C-4AE7-A19F-7A47A6CEEA19}"/>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1870646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DE75D-0D0A-469F-8CE6-BF023D51858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94F97B6-D0E7-4B96-8448-F42D09D6ECC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ED26EB9-EB35-47DE-8ADC-F132EAFD8400}"/>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5" name="Marcador de pie de página 4">
            <a:extLst>
              <a:ext uri="{FF2B5EF4-FFF2-40B4-BE49-F238E27FC236}">
                <a16:creationId xmlns:a16="http://schemas.microsoft.com/office/drawing/2014/main" id="{C0DF8266-2452-4D7E-95CB-2123EB90AC5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0D01286-34BE-4924-A958-68602A9A5DC5}"/>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323184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CBC5D1-5720-4AA1-8500-4DDF559F5B2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B0556D1-B79F-4D7E-885F-44521ACF86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9E9944E-F424-41AA-8AC3-05900433766C}"/>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5" name="Marcador de pie de página 4">
            <a:extLst>
              <a:ext uri="{FF2B5EF4-FFF2-40B4-BE49-F238E27FC236}">
                <a16:creationId xmlns:a16="http://schemas.microsoft.com/office/drawing/2014/main" id="{022AA5DA-9442-40BC-A167-6805EFE7971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B638468-FE68-41CD-B5BE-E58344211C72}"/>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423645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338C79-5436-4E99-93E2-C4DC2C6F99E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D2C8584-B517-478C-871A-3CE59AEACB5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DB38BBF-B2EC-4318-BC67-E361D1B2C88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1506473-5B2C-4869-A947-E989EB4CF2CA}"/>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6" name="Marcador de pie de página 5">
            <a:extLst>
              <a:ext uri="{FF2B5EF4-FFF2-40B4-BE49-F238E27FC236}">
                <a16:creationId xmlns:a16="http://schemas.microsoft.com/office/drawing/2014/main" id="{F50D07D9-84DE-4FD9-B6BD-7248A9420D0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6E64C8C-F04B-4A22-88EE-4273B78F72A9}"/>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2589770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3046D-0A32-4063-B398-70529F48257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5B96544-3810-463A-BDC7-F535738D4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A716E78-0A3E-409F-9FB7-3F08515F061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1827897-2285-48DD-AEA1-B876F1E71C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C5558FA-E4DB-4856-8E41-24D2FA2450D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1932CD82-ED8B-40AD-9F7D-846EBC587583}"/>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8" name="Marcador de pie de página 7">
            <a:extLst>
              <a:ext uri="{FF2B5EF4-FFF2-40B4-BE49-F238E27FC236}">
                <a16:creationId xmlns:a16="http://schemas.microsoft.com/office/drawing/2014/main" id="{6EB9CC58-A612-4FC1-983D-DD1D850BDB6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A03AC7C-0318-4FB6-937D-3A624C25893F}"/>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1931992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5990D-D78C-432A-961C-F7C5C23F832F}"/>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13D8558-D51D-4637-ADCD-896E095BFD46}"/>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4" name="Marcador de pie de página 3">
            <a:extLst>
              <a:ext uri="{FF2B5EF4-FFF2-40B4-BE49-F238E27FC236}">
                <a16:creationId xmlns:a16="http://schemas.microsoft.com/office/drawing/2014/main" id="{7A521313-DA29-4FB6-AAE1-83E25286AAD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7A9F70B-81C8-4C0A-9BC8-18109DA5C624}"/>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1647769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E5BB4AD-DB81-4BA6-9EBE-1C78C8419620}"/>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3" name="Marcador de pie de página 2">
            <a:extLst>
              <a:ext uri="{FF2B5EF4-FFF2-40B4-BE49-F238E27FC236}">
                <a16:creationId xmlns:a16="http://schemas.microsoft.com/office/drawing/2014/main" id="{6C3D89B3-1683-4C39-BC46-3DC2FB2C663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AC484F1-A777-4148-A275-81B47CD16172}"/>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2140753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443B44-5DF8-4916-84CC-2F19C825BF2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6823FB9-0A48-46D7-ACC2-23EA122CD2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ED4D18E-D55B-4E86-9D00-7A347BF2F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08813CC-BE25-4FC6-B4D9-089B4F36A565}"/>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6" name="Marcador de pie de página 5">
            <a:extLst>
              <a:ext uri="{FF2B5EF4-FFF2-40B4-BE49-F238E27FC236}">
                <a16:creationId xmlns:a16="http://schemas.microsoft.com/office/drawing/2014/main" id="{595901C6-1F63-4EAD-970B-C035BB9F72A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78260BC-4B70-47D0-B72F-733160B44A12}"/>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253739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6A8D0-0EEF-4E47-8F2E-E7AAF1C9F4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3F6A647-DF48-47C1-87A4-256B37E03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3875B45-675E-4E31-B6BE-5CC4C59C3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5EBEF8B-EA2A-4D51-9011-BE19DB25BDD5}"/>
              </a:ext>
            </a:extLst>
          </p:cNvPr>
          <p:cNvSpPr>
            <a:spLocks noGrp="1"/>
          </p:cNvSpPr>
          <p:nvPr>
            <p:ph type="dt" sz="half" idx="10"/>
          </p:nvPr>
        </p:nvSpPr>
        <p:spPr/>
        <p:txBody>
          <a:bodyPr/>
          <a:lstStyle/>
          <a:p>
            <a:fld id="{B2BB0A21-FF13-442B-B195-8707165DBA4B}" type="datetimeFigureOut">
              <a:rPr lang="es-ES" smtClean="0"/>
              <a:t>16/03/2022</a:t>
            </a:fld>
            <a:endParaRPr lang="es-ES"/>
          </a:p>
        </p:txBody>
      </p:sp>
      <p:sp>
        <p:nvSpPr>
          <p:cNvPr id="6" name="Marcador de pie de página 5">
            <a:extLst>
              <a:ext uri="{FF2B5EF4-FFF2-40B4-BE49-F238E27FC236}">
                <a16:creationId xmlns:a16="http://schemas.microsoft.com/office/drawing/2014/main" id="{F9143406-5968-4D02-B8AF-8D61010E1A1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61EF456-4F9C-48C9-AEA2-E6490BD8AC0B}"/>
              </a:ext>
            </a:extLst>
          </p:cNvPr>
          <p:cNvSpPr>
            <a:spLocks noGrp="1"/>
          </p:cNvSpPr>
          <p:nvPr>
            <p:ph type="sldNum" sz="quarter" idx="12"/>
          </p:nvPr>
        </p:nvSpPr>
        <p:spPr/>
        <p:txBody>
          <a:bodyPr/>
          <a:lstStyle/>
          <a:p>
            <a:fld id="{DDDBC1D2-D369-45AD-A2C6-938B0B71E144}" type="slidenum">
              <a:rPr lang="es-ES" smtClean="0"/>
              <a:t>‹Nº›</a:t>
            </a:fld>
            <a:endParaRPr lang="es-ES"/>
          </a:p>
        </p:txBody>
      </p:sp>
    </p:spTree>
    <p:extLst>
      <p:ext uri="{BB962C8B-B14F-4D97-AF65-F5344CB8AC3E}">
        <p14:creationId xmlns:p14="http://schemas.microsoft.com/office/powerpoint/2010/main" val="194640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102F114-7E81-42D6-A6A9-3254114A08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7253681-8F3B-49C0-A9C5-05024FC737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1F9993F-C5D2-410F-BB3D-742C58613F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B0A21-FF13-442B-B195-8707165DBA4B}" type="datetimeFigureOut">
              <a:rPr lang="es-ES" smtClean="0"/>
              <a:t>16/03/2022</a:t>
            </a:fld>
            <a:endParaRPr lang="es-ES"/>
          </a:p>
        </p:txBody>
      </p:sp>
      <p:sp>
        <p:nvSpPr>
          <p:cNvPr id="5" name="Marcador de pie de página 4">
            <a:extLst>
              <a:ext uri="{FF2B5EF4-FFF2-40B4-BE49-F238E27FC236}">
                <a16:creationId xmlns:a16="http://schemas.microsoft.com/office/drawing/2014/main" id="{1BC5255B-DDC1-49FE-AEA9-CA997CB005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C9404238-E3D8-4E12-9FF5-2C462031BB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BC1D2-D369-45AD-A2C6-938B0B71E144}" type="slidenum">
              <a:rPr lang="es-ES" smtClean="0"/>
              <a:t>‹Nº›</a:t>
            </a:fld>
            <a:endParaRPr lang="es-ES"/>
          </a:p>
        </p:txBody>
      </p:sp>
    </p:spTree>
    <p:extLst>
      <p:ext uri="{BB962C8B-B14F-4D97-AF65-F5344CB8AC3E}">
        <p14:creationId xmlns:p14="http://schemas.microsoft.com/office/powerpoint/2010/main" val="572227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javatpoint.com/linux-tutorial"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javatpoint.com/what-is-linux"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javatpoint.com/api-full-form"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javatpoint.com/linux-features"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javatpoint.com/ram-full-form" TargetMode="External"/><Relationship Id="rId2" Type="http://schemas.openxmlformats.org/officeDocument/2006/relationships/hyperlink" Target="https://www.javatpoint.com/cpu-full-form"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javatpoint.com/linux-ls" TargetMode="External"/><Relationship Id="rId2" Type="http://schemas.openxmlformats.org/officeDocument/2006/relationships/hyperlink" Target="https://www.javatpoint.com/linux-pwd" TargetMode="External"/><Relationship Id="rId1" Type="http://schemas.openxmlformats.org/officeDocument/2006/relationships/slideLayout" Target="../slideLayouts/slideLayout7.xml"/><Relationship Id="rId6" Type="http://schemas.openxmlformats.org/officeDocument/2006/relationships/hyperlink" Target="https://www.javatpoint.com/linux-rmdir" TargetMode="External"/><Relationship Id="rId5" Type="http://schemas.openxmlformats.org/officeDocument/2006/relationships/hyperlink" Target="https://www.javatpoint.com/linux-mkdir" TargetMode="External"/><Relationship Id="rId4" Type="http://schemas.openxmlformats.org/officeDocument/2006/relationships/hyperlink" Target="https://www.javatpoint.com/linux-c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www.javatpoint.com/linux-cp-u-v" TargetMode="External"/><Relationship Id="rId3" Type="http://schemas.openxmlformats.org/officeDocument/2006/relationships/hyperlink" Target="https://www.javatpoint.com/linux-copy-multiple-files" TargetMode="External"/><Relationship Id="rId7" Type="http://schemas.openxmlformats.org/officeDocument/2006/relationships/hyperlink" Target="https://www.javatpoint.com/linux-cp-p" TargetMode="External"/><Relationship Id="rId2" Type="http://schemas.openxmlformats.org/officeDocument/2006/relationships/hyperlink" Target="https://www.javatpoint.com/linux-cp-r" TargetMode="External"/><Relationship Id="rId1" Type="http://schemas.openxmlformats.org/officeDocument/2006/relationships/slideLayout" Target="../slideLayouts/slideLayout7.xml"/><Relationship Id="rId6" Type="http://schemas.openxmlformats.org/officeDocument/2006/relationships/hyperlink" Target="https://www.javatpoint.com/linux-cp-l" TargetMode="External"/><Relationship Id="rId5" Type="http://schemas.openxmlformats.org/officeDocument/2006/relationships/hyperlink" Target="https://www.javatpoint.com/linux-cp-i" TargetMode="External"/><Relationship Id="rId4" Type="http://schemas.openxmlformats.org/officeDocument/2006/relationships/hyperlink" Target="https://www.javatpoint.com/linux-cp-backup"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javatpoint.com/linux-mv-i" TargetMode="Externa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hyperlink" Target="https://www.javatpoint.com/linux-mv-u" TargetMode="External"/><Relationship Id="rId5" Type="http://schemas.openxmlformats.org/officeDocument/2006/relationships/hyperlink" Target="https://www.javatpoint.com/linux-mv-suffix" TargetMode="External"/><Relationship Id="rId4" Type="http://schemas.openxmlformats.org/officeDocument/2006/relationships/hyperlink" Target="https://www.javatpoint.com/linux-mv-asterisk"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javatpoint.com/linux-rename-v" TargetMode="External"/><Relationship Id="rId2" Type="http://schemas.openxmlformats.org/officeDocument/2006/relationships/hyperlink" Target="https://www.javatpoint.com/linux-rename-n" TargetMode="External"/><Relationship Id="rId1" Type="http://schemas.openxmlformats.org/officeDocument/2006/relationships/slideLayout" Target="../slideLayouts/slideLayout7.xml"/><Relationship Id="rId5" Type="http://schemas.openxmlformats.org/officeDocument/2006/relationships/hyperlink" Target="https://www.javatpoint.com/linux-rename-f" TargetMode="External"/><Relationship Id="rId4" Type="http://schemas.openxmlformats.org/officeDocument/2006/relationships/hyperlink" Target="https://www.javatpoint.com/linux-rename-uppercase-lowercas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javatpoint.com/linux-man-a" TargetMode="External"/><Relationship Id="rId2" Type="http://schemas.openxmlformats.org/officeDocument/2006/relationships/hyperlink" Target="https://www.javatpoint.com/linux-man-aw" TargetMode="External"/><Relationship Id="rId1" Type="http://schemas.openxmlformats.org/officeDocument/2006/relationships/slideLayout" Target="../slideLayouts/slideLayout7.xml"/><Relationship Id="rId6" Type="http://schemas.openxmlformats.org/officeDocument/2006/relationships/hyperlink" Target="https://www.javatpoint.com/linux-man-whereis" TargetMode="External"/><Relationship Id="rId5" Type="http://schemas.openxmlformats.org/officeDocument/2006/relationships/hyperlink" Target="https://www.javatpoint.com/linux-man-f" TargetMode="External"/><Relationship Id="rId4" Type="http://schemas.openxmlformats.org/officeDocument/2006/relationships/hyperlink" Target="https://www.javatpoint.com/linux-man-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www.javatpoint.com/linux-tail" TargetMode="External"/><Relationship Id="rId7" Type="http://schemas.openxmlformats.org/officeDocument/2006/relationships/hyperlink" Target="https://www.javatpoint.com/linux-less" TargetMode="External"/><Relationship Id="rId2" Type="http://schemas.openxmlformats.org/officeDocument/2006/relationships/hyperlink" Target="https://www.javatpoint.com/linux-head" TargetMode="External"/><Relationship Id="rId1" Type="http://schemas.openxmlformats.org/officeDocument/2006/relationships/slideLayout" Target="../slideLayouts/slideLayout7.xml"/><Relationship Id="rId6" Type="http://schemas.openxmlformats.org/officeDocument/2006/relationships/hyperlink" Target="https://www.javatpoint.com/linux-more" TargetMode="External"/><Relationship Id="rId5" Type="http://schemas.openxmlformats.org/officeDocument/2006/relationships/hyperlink" Target="https://www.javatpoint.com/linux-tac" TargetMode="External"/><Relationship Id="rId4" Type="http://schemas.openxmlformats.org/officeDocument/2006/relationships/hyperlink" Target="https://www.javatpoint.com/linux-ca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javatpoint.com/linux-head"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javatpoint.com/linux-pwd" TargetMode="External"/><Relationship Id="rId7" Type="http://schemas.openxmlformats.org/officeDocument/2006/relationships/image" Target="../media/image3.png"/><Relationship Id="rId2" Type="http://schemas.openxmlformats.org/officeDocument/2006/relationships/hyperlink" Target="https://www.javatpoint.com/linux-cd" TargetMode="External"/><Relationship Id="rId1" Type="http://schemas.openxmlformats.org/officeDocument/2006/relationships/slideLayout" Target="../slideLayouts/slideLayout7.xml"/><Relationship Id="rId6" Type="http://schemas.openxmlformats.org/officeDocument/2006/relationships/hyperlink" Target="https://www.javatpoint.com/linux-rmdir" TargetMode="External"/><Relationship Id="rId5" Type="http://schemas.openxmlformats.org/officeDocument/2006/relationships/hyperlink" Target="https://www.javatpoint.com/linux-ls" TargetMode="External"/><Relationship Id="rId4" Type="http://schemas.openxmlformats.org/officeDocument/2006/relationships/hyperlink" Target="https://www.javatpoint.com/linux-mkdir"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javatpoint.com/linux-cat#linux-cat-copy" TargetMode="External"/><Relationship Id="rId7" Type="http://schemas.openxmlformats.org/officeDocument/2006/relationships/hyperlink" Target="https://www.javatpoint.com/linux-cat#linux-cat-end-marker" TargetMode="External"/><Relationship Id="rId2" Type="http://schemas.openxmlformats.org/officeDocument/2006/relationships/hyperlink" Target="https://www.javatpoint.com/linux-cat#linux-cat-create" TargetMode="External"/><Relationship Id="rId1" Type="http://schemas.openxmlformats.org/officeDocument/2006/relationships/slideLayout" Target="../slideLayouts/slideLayout7.xml"/><Relationship Id="rId6" Type="http://schemas.openxmlformats.org/officeDocument/2006/relationships/hyperlink" Target="https://www.javatpoint.com/linux-cat#linux-cat-e" TargetMode="External"/><Relationship Id="rId5" Type="http://schemas.openxmlformats.org/officeDocument/2006/relationships/hyperlink" Target="https://www.javatpoint.com/linux-cat#linux-cat-display-line-numbers" TargetMode="External"/><Relationship Id="rId4" Type="http://schemas.openxmlformats.org/officeDocument/2006/relationships/hyperlink" Target="https://www.javatpoint.com/linux-cat#linux-cat-concatenate"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A0F0529-5E3B-4AC6-86C7-F4DC8AA8A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8057" y="2389726"/>
            <a:ext cx="3295650" cy="139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52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95BFBF7-5E3E-492B-B5FB-9A7F7FABB5D0}"/>
              </a:ext>
            </a:extLst>
          </p:cNvPr>
          <p:cNvSpPr txBox="1"/>
          <p:nvPr/>
        </p:nvSpPr>
        <p:spPr>
          <a:xfrm>
            <a:off x="950053" y="595186"/>
            <a:ext cx="9863356" cy="923330"/>
          </a:xfrm>
          <a:prstGeom prst="rect">
            <a:avLst/>
          </a:prstGeom>
          <a:noFill/>
        </p:spPr>
        <p:txBody>
          <a:bodyPr wrap="square">
            <a:spAutoFit/>
          </a:bodyPr>
          <a:lstStyle/>
          <a:p>
            <a:pPr algn="just"/>
            <a:r>
              <a:rPr lang="es-ES" b="0" i="0" dirty="0">
                <a:solidFill>
                  <a:srgbClr val="610B38"/>
                </a:solidFill>
                <a:effectLst/>
                <a:latin typeface="erdana"/>
              </a:rPr>
              <a:t>Comando </a:t>
            </a:r>
            <a:r>
              <a:rPr lang="es-ES" b="0" i="0" dirty="0" err="1">
                <a:solidFill>
                  <a:srgbClr val="610B38"/>
                </a:solidFill>
                <a:effectLst/>
                <a:latin typeface="erdana"/>
              </a:rPr>
              <a:t>pwd</a:t>
            </a:r>
            <a:r>
              <a:rPr lang="es-ES" b="0" i="0" dirty="0">
                <a:solidFill>
                  <a:srgbClr val="610B38"/>
                </a:solidFill>
                <a:effectLst/>
                <a:latin typeface="erdana"/>
              </a:rPr>
              <a:t> de Linux</a:t>
            </a:r>
          </a:p>
          <a:p>
            <a:pPr algn="just"/>
            <a:r>
              <a:rPr lang="es-ES" b="0" i="0" dirty="0">
                <a:solidFill>
                  <a:srgbClr val="333333"/>
                </a:solidFill>
                <a:effectLst/>
                <a:latin typeface="inter-regular"/>
              </a:rPr>
              <a:t>El comando </a:t>
            </a:r>
            <a:r>
              <a:rPr lang="es-ES" b="0" i="0" dirty="0" err="1">
                <a:solidFill>
                  <a:srgbClr val="333333"/>
                </a:solidFill>
                <a:effectLst/>
                <a:latin typeface="inter-regular"/>
              </a:rPr>
              <a:t>pwd</a:t>
            </a:r>
            <a:r>
              <a:rPr lang="es-ES" b="0" i="0" dirty="0">
                <a:solidFill>
                  <a:srgbClr val="333333"/>
                </a:solidFill>
                <a:effectLst/>
                <a:latin typeface="inter-regular"/>
              </a:rPr>
              <a:t> (imprimir directorio de trabajo) de Linux muestra su ubicación en la que está trabajando actualmente. Dará la ruta completa desde la raíz hasta el directorio.</a:t>
            </a:r>
          </a:p>
        </p:txBody>
      </p:sp>
      <p:pic>
        <p:nvPicPr>
          <p:cNvPr id="9" name="Imagen 8">
            <a:extLst>
              <a:ext uri="{FF2B5EF4-FFF2-40B4-BE49-F238E27FC236}">
                <a16:creationId xmlns:a16="http://schemas.microsoft.com/office/drawing/2014/main" id="{EE834BE8-D0E9-4D38-88B9-D88CB9C753CB}"/>
              </a:ext>
            </a:extLst>
          </p:cNvPr>
          <p:cNvPicPr>
            <a:picLocks noChangeAspect="1"/>
          </p:cNvPicPr>
          <p:nvPr/>
        </p:nvPicPr>
        <p:blipFill rotWithShape="1">
          <a:blip r:embed="rId2"/>
          <a:srcRect l="7087" t="22752" r="57546" b="60489"/>
          <a:stretch/>
        </p:blipFill>
        <p:spPr>
          <a:xfrm>
            <a:off x="2877423" y="3965896"/>
            <a:ext cx="4311941" cy="1149292"/>
          </a:xfrm>
          <a:prstGeom prst="rect">
            <a:avLst/>
          </a:prstGeom>
        </p:spPr>
      </p:pic>
      <p:sp>
        <p:nvSpPr>
          <p:cNvPr id="11" name="CuadroTexto 10">
            <a:extLst>
              <a:ext uri="{FF2B5EF4-FFF2-40B4-BE49-F238E27FC236}">
                <a16:creationId xmlns:a16="http://schemas.microsoft.com/office/drawing/2014/main" id="{FE8981A9-4B7A-46A1-9AA1-C242B04A0EB6}"/>
              </a:ext>
            </a:extLst>
          </p:cNvPr>
          <p:cNvSpPr txBox="1"/>
          <p:nvPr/>
        </p:nvSpPr>
        <p:spPr>
          <a:xfrm>
            <a:off x="950052" y="2105204"/>
            <a:ext cx="9863355" cy="923330"/>
          </a:xfrm>
          <a:prstGeom prst="rect">
            <a:avLst/>
          </a:prstGeom>
          <a:noFill/>
        </p:spPr>
        <p:txBody>
          <a:bodyPr wrap="square">
            <a:spAutoFit/>
          </a:bodyPr>
          <a:lstStyle/>
          <a:p>
            <a:pPr algn="just"/>
            <a:r>
              <a:rPr lang="es-ES" b="0" i="0" dirty="0">
                <a:solidFill>
                  <a:srgbClr val="333333"/>
                </a:solidFill>
                <a:effectLst/>
                <a:latin typeface="inter-regular"/>
              </a:rPr>
              <a:t>Abra su terminal y escriba </a:t>
            </a:r>
            <a:r>
              <a:rPr lang="es-ES" b="0" i="0" dirty="0" err="1">
                <a:solidFill>
                  <a:srgbClr val="333333"/>
                </a:solidFill>
                <a:effectLst/>
                <a:latin typeface="inter-regular"/>
              </a:rPr>
              <a:t>pwd</a:t>
            </a:r>
            <a:r>
              <a:rPr lang="es-ES" b="0" i="0" dirty="0">
                <a:solidFill>
                  <a:srgbClr val="333333"/>
                </a:solidFill>
                <a:effectLst/>
                <a:latin typeface="inter-regular"/>
              </a:rPr>
              <a:t>, presione la tecla </a:t>
            </a:r>
            <a:r>
              <a:rPr lang="es-ES" b="0" i="0" dirty="0" err="1">
                <a:solidFill>
                  <a:srgbClr val="333333"/>
                </a:solidFill>
                <a:effectLst/>
                <a:latin typeface="inter-regular"/>
              </a:rPr>
              <a:t>enter</a:t>
            </a:r>
            <a:r>
              <a:rPr lang="es-ES" b="0" i="0" dirty="0">
                <a:solidFill>
                  <a:srgbClr val="333333"/>
                </a:solidFill>
                <a:effectLst/>
                <a:latin typeface="inter-regular"/>
              </a:rPr>
              <a:t>. Puede ver la ruta de su directorio. Aquí, mi ruta es /home/</a:t>
            </a:r>
            <a:r>
              <a:rPr lang="es-ES" b="0" i="0" dirty="0" err="1">
                <a:solidFill>
                  <a:srgbClr val="333333"/>
                </a:solidFill>
                <a:effectLst/>
                <a:latin typeface="inter-regular"/>
              </a:rPr>
              <a:t>sssit</a:t>
            </a:r>
            <a:r>
              <a:rPr lang="es-ES" b="0" i="0" dirty="0">
                <a:solidFill>
                  <a:srgbClr val="333333"/>
                </a:solidFill>
                <a:effectLst/>
                <a:latin typeface="inter-regular"/>
              </a:rPr>
              <a:t> y mi ubicación actual es </a:t>
            </a:r>
            <a:r>
              <a:rPr lang="es-ES" b="0" i="0" dirty="0" err="1">
                <a:solidFill>
                  <a:srgbClr val="333333"/>
                </a:solidFill>
                <a:effectLst/>
                <a:latin typeface="inter-regular"/>
              </a:rPr>
              <a:t>sssit</a:t>
            </a:r>
            <a:r>
              <a:rPr lang="es-ES" b="0" i="0" dirty="0">
                <a:solidFill>
                  <a:srgbClr val="333333"/>
                </a:solidFill>
                <a:effectLst/>
                <a:latin typeface="inter-regular"/>
              </a:rPr>
              <a:t>.</a:t>
            </a:r>
          </a:p>
          <a:p>
            <a:pPr algn="just"/>
            <a:r>
              <a:rPr lang="es-ES" b="0" i="0" dirty="0">
                <a:solidFill>
                  <a:srgbClr val="333333"/>
                </a:solidFill>
                <a:effectLst/>
                <a:latin typeface="inter-regular"/>
              </a:rPr>
              <a:t>Observe aquí que esa ubicación se mostrará desde la raíz o desde el sistema de archivos.</a:t>
            </a:r>
          </a:p>
        </p:txBody>
      </p:sp>
    </p:spTree>
    <p:extLst>
      <p:ext uri="{BB962C8B-B14F-4D97-AF65-F5344CB8AC3E}">
        <p14:creationId xmlns:p14="http://schemas.microsoft.com/office/powerpoint/2010/main" val="30162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93F86F6-E09F-4484-9A03-5F3D2B5FC914}"/>
              </a:ext>
            </a:extLst>
          </p:cNvPr>
          <p:cNvSpPr txBox="1"/>
          <p:nvPr/>
        </p:nvSpPr>
        <p:spPr>
          <a:xfrm>
            <a:off x="924885" y="175736"/>
            <a:ext cx="9527797" cy="1200329"/>
          </a:xfrm>
          <a:prstGeom prst="rect">
            <a:avLst/>
          </a:prstGeom>
          <a:noFill/>
        </p:spPr>
        <p:txBody>
          <a:bodyPr wrap="square">
            <a:spAutoFit/>
          </a:bodyPr>
          <a:lstStyle/>
          <a:p>
            <a:pPr algn="just"/>
            <a:r>
              <a:rPr lang="es-ES" b="0" i="0" dirty="0">
                <a:solidFill>
                  <a:srgbClr val="610B38"/>
                </a:solidFill>
                <a:effectLst/>
                <a:latin typeface="erdana"/>
              </a:rPr>
              <a:t>Comando cd de Linux | Cambiar directorio de Linux</a:t>
            </a:r>
          </a:p>
          <a:p>
            <a:pPr algn="just"/>
            <a:r>
              <a:rPr lang="es-ES" b="1" i="0" dirty="0">
                <a:solidFill>
                  <a:srgbClr val="333333"/>
                </a:solidFill>
                <a:effectLst/>
                <a:latin typeface="inter-bold"/>
              </a:rPr>
              <a:t>El comando cd</a:t>
            </a:r>
            <a:r>
              <a:rPr lang="es-ES" b="0" i="0" dirty="0">
                <a:solidFill>
                  <a:srgbClr val="333333"/>
                </a:solidFill>
                <a:effectLst/>
                <a:latin typeface="inter-regular"/>
              </a:rPr>
              <a:t> de Linux se usa para cambiar el directorio de trabajo actual (es decir, en el que está trabajando el usuario actual). El "cd" significa </a:t>
            </a:r>
            <a:r>
              <a:rPr lang="es-ES" b="1" i="0" dirty="0">
                <a:solidFill>
                  <a:srgbClr val="333333"/>
                </a:solidFill>
                <a:effectLst/>
                <a:latin typeface="inter-bold"/>
              </a:rPr>
              <a:t>'cambiar directorio</a:t>
            </a:r>
            <a:r>
              <a:rPr lang="es-ES" b="0" i="0" dirty="0">
                <a:solidFill>
                  <a:srgbClr val="333333"/>
                </a:solidFill>
                <a:effectLst/>
                <a:latin typeface="inter-regular"/>
              </a:rPr>
              <a:t> '. Es uno de los comandos más utilizados en la terminal de Linux.</a:t>
            </a:r>
          </a:p>
        </p:txBody>
      </p:sp>
      <p:sp>
        <p:nvSpPr>
          <p:cNvPr id="7" name="CuadroTexto 6">
            <a:extLst>
              <a:ext uri="{FF2B5EF4-FFF2-40B4-BE49-F238E27FC236}">
                <a16:creationId xmlns:a16="http://schemas.microsoft.com/office/drawing/2014/main" id="{A24C69E2-1A0D-47DA-A599-617D2A7CF6BD}"/>
              </a:ext>
            </a:extLst>
          </p:cNvPr>
          <p:cNvSpPr txBox="1"/>
          <p:nvPr/>
        </p:nvSpPr>
        <p:spPr>
          <a:xfrm>
            <a:off x="924885" y="1468698"/>
            <a:ext cx="9821412" cy="923330"/>
          </a:xfrm>
          <a:prstGeom prst="rect">
            <a:avLst/>
          </a:prstGeom>
          <a:noFill/>
        </p:spPr>
        <p:txBody>
          <a:bodyPr wrap="square">
            <a:spAutoFit/>
          </a:bodyPr>
          <a:lstStyle/>
          <a:p>
            <a:pPr algn="just"/>
            <a:r>
              <a:rPr lang="es-ES" b="0" i="0" dirty="0">
                <a:solidFill>
                  <a:srgbClr val="610B4B"/>
                </a:solidFill>
                <a:effectLst/>
                <a:latin typeface="erdana"/>
              </a:rPr>
              <a:t>1) Cambiar del directorio actual a un nuevo directorio</a:t>
            </a:r>
          </a:p>
          <a:p>
            <a:pPr algn="just"/>
            <a:r>
              <a:rPr lang="es-ES" b="0" i="0" dirty="0">
                <a:solidFill>
                  <a:srgbClr val="333333"/>
                </a:solidFill>
                <a:effectLst/>
                <a:latin typeface="inter-regular"/>
              </a:rPr>
              <a:t>Podemos cambiar nuestro directorio del directorio de trabajo actual a un directorio específico. Para mostrar el directorio de trabajo actual, ejecute el comando de la siguiente manera:</a:t>
            </a:r>
          </a:p>
        </p:txBody>
      </p:sp>
      <p:pic>
        <p:nvPicPr>
          <p:cNvPr id="9" name="Imagen 8">
            <a:extLst>
              <a:ext uri="{FF2B5EF4-FFF2-40B4-BE49-F238E27FC236}">
                <a16:creationId xmlns:a16="http://schemas.microsoft.com/office/drawing/2014/main" id="{DC9F023F-809D-458C-8400-790DA0392FC3}"/>
              </a:ext>
            </a:extLst>
          </p:cNvPr>
          <p:cNvPicPr>
            <a:picLocks noChangeAspect="1"/>
          </p:cNvPicPr>
          <p:nvPr/>
        </p:nvPicPr>
        <p:blipFill rotWithShape="1">
          <a:blip r:embed="rId2"/>
          <a:srcRect l="7018" t="22752" r="57202" b="61468"/>
          <a:stretch/>
        </p:blipFill>
        <p:spPr>
          <a:xfrm>
            <a:off x="2657212" y="2506537"/>
            <a:ext cx="4362275" cy="1082180"/>
          </a:xfrm>
          <a:prstGeom prst="rect">
            <a:avLst/>
          </a:prstGeom>
        </p:spPr>
      </p:pic>
      <p:sp>
        <p:nvSpPr>
          <p:cNvPr id="11" name="CuadroTexto 10">
            <a:extLst>
              <a:ext uri="{FF2B5EF4-FFF2-40B4-BE49-F238E27FC236}">
                <a16:creationId xmlns:a16="http://schemas.microsoft.com/office/drawing/2014/main" id="{92DF882F-DF0B-4F55-AB88-865EE42DB243}"/>
              </a:ext>
            </a:extLst>
          </p:cNvPr>
          <p:cNvSpPr txBox="1"/>
          <p:nvPr/>
        </p:nvSpPr>
        <p:spPr>
          <a:xfrm>
            <a:off x="924884" y="3703226"/>
            <a:ext cx="9821411" cy="1477328"/>
          </a:xfrm>
          <a:prstGeom prst="rect">
            <a:avLst/>
          </a:prstGeom>
          <a:noFill/>
        </p:spPr>
        <p:txBody>
          <a:bodyPr wrap="square">
            <a:spAutoFit/>
          </a:bodyPr>
          <a:lstStyle/>
          <a:p>
            <a:pPr algn="just"/>
            <a:r>
              <a:rPr lang="es-ES" b="0" i="0" dirty="0">
                <a:solidFill>
                  <a:srgbClr val="610B4B"/>
                </a:solidFill>
                <a:effectLst/>
                <a:latin typeface="erdana"/>
              </a:rPr>
              <a:t>2) Cambiar directorio usando una ruta absoluta</a:t>
            </a:r>
          </a:p>
          <a:p>
            <a:pPr algn="just"/>
            <a:r>
              <a:rPr lang="es-ES" b="0" i="0" dirty="0">
                <a:solidFill>
                  <a:srgbClr val="333333"/>
                </a:solidFill>
                <a:effectLst/>
                <a:latin typeface="inter-regular"/>
              </a:rPr>
              <a:t>Para cambiar el directorio usando una ruta absoluta, debemos mencionar la ruta completa comenzando desde la raíz. Considere el siguiente ejemplo:</a:t>
            </a:r>
          </a:p>
          <a:p>
            <a:br>
              <a:rPr lang="es-ES" dirty="0"/>
            </a:br>
            <a:endParaRPr lang="es-ES" dirty="0"/>
          </a:p>
        </p:txBody>
      </p:sp>
      <p:pic>
        <p:nvPicPr>
          <p:cNvPr id="13" name="Imagen 12">
            <a:extLst>
              <a:ext uri="{FF2B5EF4-FFF2-40B4-BE49-F238E27FC236}">
                <a16:creationId xmlns:a16="http://schemas.microsoft.com/office/drawing/2014/main" id="{53126580-386F-4BEA-A5FB-362237D7A106}"/>
              </a:ext>
            </a:extLst>
          </p:cNvPr>
          <p:cNvPicPr>
            <a:picLocks noChangeAspect="1"/>
          </p:cNvPicPr>
          <p:nvPr/>
        </p:nvPicPr>
        <p:blipFill rotWithShape="1">
          <a:blip r:embed="rId3"/>
          <a:srcRect l="6537" t="22874" r="54725" b="63770"/>
          <a:stretch/>
        </p:blipFill>
        <p:spPr>
          <a:xfrm>
            <a:off x="2657212" y="4999957"/>
            <a:ext cx="4723002" cy="915921"/>
          </a:xfrm>
          <a:prstGeom prst="rect">
            <a:avLst/>
          </a:prstGeom>
        </p:spPr>
      </p:pic>
    </p:spTree>
    <p:extLst>
      <p:ext uri="{BB962C8B-B14F-4D97-AF65-F5344CB8AC3E}">
        <p14:creationId xmlns:p14="http://schemas.microsoft.com/office/powerpoint/2010/main" val="1051410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CFA662F-DDB9-4353-BD96-C1A107A3BBD2}"/>
              </a:ext>
            </a:extLst>
          </p:cNvPr>
          <p:cNvSpPr txBox="1"/>
          <p:nvPr/>
        </p:nvSpPr>
        <p:spPr>
          <a:xfrm>
            <a:off x="924887" y="431682"/>
            <a:ext cx="9603296" cy="923330"/>
          </a:xfrm>
          <a:prstGeom prst="rect">
            <a:avLst/>
          </a:prstGeom>
          <a:noFill/>
        </p:spPr>
        <p:txBody>
          <a:bodyPr wrap="square">
            <a:spAutoFit/>
          </a:bodyPr>
          <a:lstStyle/>
          <a:p>
            <a:pPr algn="just"/>
            <a:r>
              <a:rPr lang="es-ES" b="0" i="0" dirty="0">
                <a:solidFill>
                  <a:srgbClr val="610B4B"/>
                </a:solidFill>
                <a:effectLst/>
                <a:latin typeface="erdana"/>
              </a:rPr>
              <a:t>3) Cambiar directorio usando una ruta relativa</a:t>
            </a:r>
          </a:p>
          <a:p>
            <a:pPr algn="just"/>
            <a:r>
              <a:rPr lang="es-ES" b="0" i="0" dirty="0">
                <a:solidFill>
                  <a:srgbClr val="333333"/>
                </a:solidFill>
                <a:effectLst/>
                <a:latin typeface="inter-regular"/>
              </a:rPr>
              <a:t>Podemos cambiar nuestro directorio usando una ruta relativa; una ruta relativa es una ubicación relativa al directorio actual. Considere el siguiente ejemplo:</a:t>
            </a:r>
          </a:p>
        </p:txBody>
      </p:sp>
      <p:pic>
        <p:nvPicPr>
          <p:cNvPr id="5" name="Imagen 4">
            <a:extLst>
              <a:ext uri="{FF2B5EF4-FFF2-40B4-BE49-F238E27FC236}">
                <a16:creationId xmlns:a16="http://schemas.microsoft.com/office/drawing/2014/main" id="{88C284D7-BABC-4D30-9991-3079A9E1A393}"/>
              </a:ext>
            </a:extLst>
          </p:cNvPr>
          <p:cNvPicPr>
            <a:picLocks noChangeAspect="1"/>
          </p:cNvPicPr>
          <p:nvPr/>
        </p:nvPicPr>
        <p:blipFill rotWithShape="1">
          <a:blip r:embed="rId2"/>
          <a:srcRect l="6674" t="22752" r="58165" b="63914"/>
          <a:stretch/>
        </p:blipFill>
        <p:spPr>
          <a:xfrm>
            <a:off x="2491530" y="1837108"/>
            <a:ext cx="4286774" cy="914400"/>
          </a:xfrm>
          <a:prstGeom prst="rect">
            <a:avLst/>
          </a:prstGeom>
        </p:spPr>
      </p:pic>
      <p:sp>
        <p:nvSpPr>
          <p:cNvPr id="7" name="CuadroTexto 6">
            <a:extLst>
              <a:ext uri="{FF2B5EF4-FFF2-40B4-BE49-F238E27FC236}">
                <a16:creationId xmlns:a16="http://schemas.microsoft.com/office/drawing/2014/main" id="{83B9B20F-FEAF-4660-8DBB-059E11BAAD96}"/>
              </a:ext>
            </a:extLst>
          </p:cNvPr>
          <p:cNvSpPr txBox="1"/>
          <p:nvPr/>
        </p:nvSpPr>
        <p:spPr>
          <a:xfrm>
            <a:off x="924887" y="3132937"/>
            <a:ext cx="9603296" cy="923330"/>
          </a:xfrm>
          <a:prstGeom prst="rect">
            <a:avLst/>
          </a:prstGeom>
          <a:noFill/>
        </p:spPr>
        <p:txBody>
          <a:bodyPr wrap="square">
            <a:spAutoFit/>
          </a:bodyPr>
          <a:lstStyle/>
          <a:p>
            <a:pPr algn="just"/>
            <a:r>
              <a:rPr lang="es-ES" b="0" i="0" dirty="0">
                <a:solidFill>
                  <a:srgbClr val="610B4B"/>
                </a:solidFill>
                <a:effectLst/>
                <a:latin typeface="erdana"/>
              </a:rPr>
              <a:t>4) Cambiar al directorio de inicio</a:t>
            </a:r>
          </a:p>
          <a:p>
            <a:pPr algn="just"/>
            <a:r>
              <a:rPr lang="es-ES" b="0" i="0" dirty="0">
                <a:solidFill>
                  <a:srgbClr val="333333"/>
                </a:solidFill>
                <a:effectLst/>
                <a:latin typeface="inter-regular"/>
              </a:rPr>
              <a:t>Para cambiar el directorio al directorio de inicio desde el directorio de trabajo actual, ejecute el comando de la siguiente manera:</a:t>
            </a:r>
          </a:p>
        </p:txBody>
      </p:sp>
      <p:pic>
        <p:nvPicPr>
          <p:cNvPr id="9" name="Imagen 8">
            <a:extLst>
              <a:ext uri="{FF2B5EF4-FFF2-40B4-BE49-F238E27FC236}">
                <a16:creationId xmlns:a16="http://schemas.microsoft.com/office/drawing/2014/main" id="{0379ADF9-B89E-412E-96DD-4ADAC26CC0C6}"/>
              </a:ext>
            </a:extLst>
          </p:cNvPr>
          <p:cNvPicPr>
            <a:picLocks noChangeAspect="1"/>
          </p:cNvPicPr>
          <p:nvPr/>
        </p:nvPicPr>
        <p:blipFill rotWithShape="1">
          <a:blip r:embed="rId3"/>
          <a:srcRect l="6744" t="22386" r="58095" b="61654"/>
          <a:stretch/>
        </p:blipFill>
        <p:spPr>
          <a:xfrm>
            <a:off x="2491530" y="4588616"/>
            <a:ext cx="4286774" cy="1094574"/>
          </a:xfrm>
          <a:prstGeom prst="rect">
            <a:avLst/>
          </a:prstGeom>
        </p:spPr>
      </p:pic>
    </p:spTree>
    <p:extLst>
      <p:ext uri="{BB962C8B-B14F-4D97-AF65-F5344CB8AC3E}">
        <p14:creationId xmlns:p14="http://schemas.microsoft.com/office/powerpoint/2010/main" val="354532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2B30B3-2DBC-4B57-B607-697A3BD967FC}"/>
              </a:ext>
            </a:extLst>
          </p:cNvPr>
          <p:cNvSpPr txBox="1"/>
          <p:nvPr/>
        </p:nvSpPr>
        <p:spPr>
          <a:xfrm>
            <a:off x="1008776" y="452734"/>
            <a:ext cx="8932178" cy="923330"/>
          </a:xfrm>
          <a:prstGeom prst="rect">
            <a:avLst/>
          </a:prstGeom>
          <a:noFill/>
        </p:spPr>
        <p:txBody>
          <a:bodyPr wrap="square">
            <a:spAutoFit/>
          </a:bodyPr>
          <a:lstStyle/>
          <a:p>
            <a:pPr algn="just"/>
            <a:r>
              <a:rPr lang="es-ES" b="0" i="0" dirty="0">
                <a:solidFill>
                  <a:srgbClr val="610B4B"/>
                </a:solidFill>
                <a:effectLst/>
                <a:latin typeface="erdana"/>
              </a:rPr>
              <a:t>5) Cambiar al directorio anterior</a:t>
            </a:r>
          </a:p>
          <a:p>
            <a:pPr algn="just"/>
            <a:r>
              <a:rPr lang="es-ES" b="0" i="0" dirty="0">
                <a:solidFill>
                  <a:srgbClr val="333333"/>
                </a:solidFill>
                <a:effectLst/>
                <a:latin typeface="inter-regular"/>
              </a:rPr>
              <a:t>Para cambiar al directorio anterior desde el directorio de trabajo actual, ejecute el comando de la siguiente manera:</a:t>
            </a:r>
          </a:p>
        </p:txBody>
      </p:sp>
      <p:pic>
        <p:nvPicPr>
          <p:cNvPr id="5" name="Imagen 4">
            <a:extLst>
              <a:ext uri="{FF2B5EF4-FFF2-40B4-BE49-F238E27FC236}">
                <a16:creationId xmlns:a16="http://schemas.microsoft.com/office/drawing/2014/main" id="{2EE857EF-749D-4823-98D5-A2755BD48A65}"/>
              </a:ext>
            </a:extLst>
          </p:cNvPr>
          <p:cNvPicPr>
            <a:picLocks noChangeAspect="1"/>
          </p:cNvPicPr>
          <p:nvPr/>
        </p:nvPicPr>
        <p:blipFill rotWithShape="1">
          <a:blip r:embed="rId2"/>
          <a:srcRect l="6812" t="22874" r="58234" b="62692"/>
          <a:stretch/>
        </p:blipFill>
        <p:spPr>
          <a:xfrm>
            <a:off x="2852257" y="1652092"/>
            <a:ext cx="4261607" cy="989902"/>
          </a:xfrm>
          <a:prstGeom prst="rect">
            <a:avLst/>
          </a:prstGeom>
        </p:spPr>
      </p:pic>
      <p:sp>
        <p:nvSpPr>
          <p:cNvPr id="7" name="CuadroTexto 6">
            <a:extLst>
              <a:ext uri="{FF2B5EF4-FFF2-40B4-BE49-F238E27FC236}">
                <a16:creationId xmlns:a16="http://schemas.microsoft.com/office/drawing/2014/main" id="{2F5C43E2-72D5-418F-ABCA-0EEC606A5821}"/>
              </a:ext>
            </a:extLst>
          </p:cNvPr>
          <p:cNvSpPr txBox="1"/>
          <p:nvPr/>
        </p:nvSpPr>
        <p:spPr>
          <a:xfrm>
            <a:off x="1008776" y="3120434"/>
            <a:ext cx="9483755" cy="923330"/>
          </a:xfrm>
          <a:prstGeom prst="rect">
            <a:avLst/>
          </a:prstGeom>
          <a:noFill/>
        </p:spPr>
        <p:txBody>
          <a:bodyPr wrap="square">
            <a:spAutoFit/>
          </a:bodyPr>
          <a:lstStyle/>
          <a:p>
            <a:pPr algn="just"/>
            <a:r>
              <a:rPr lang="es-ES" b="0" i="0" dirty="0">
                <a:solidFill>
                  <a:srgbClr val="610B4B"/>
                </a:solidFill>
                <a:effectLst/>
                <a:latin typeface="erdana"/>
              </a:rPr>
              <a:t>6) Cambiar al directorio principal</a:t>
            </a:r>
          </a:p>
          <a:p>
            <a:pPr algn="just"/>
            <a:r>
              <a:rPr lang="es-ES" b="0" i="0" dirty="0">
                <a:solidFill>
                  <a:srgbClr val="333333"/>
                </a:solidFill>
                <a:effectLst/>
                <a:latin typeface="inter-regular"/>
              </a:rPr>
              <a:t>Para cambiar el directorio al directorio principal del directorio de trabajo actual, ejecute el comando de la siguiente manera:</a:t>
            </a:r>
          </a:p>
        </p:txBody>
      </p:sp>
      <p:pic>
        <p:nvPicPr>
          <p:cNvPr id="11" name="Imagen 10">
            <a:extLst>
              <a:ext uri="{FF2B5EF4-FFF2-40B4-BE49-F238E27FC236}">
                <a16:creationId xmlns:a16="http://schemas.microsoft.com/office/drawing/2014/main" id="{4CF7B61B-D4EC-4368-B552-ACD99F6BCB86}"/>
              </a:ext>
            </a:extLst>
          </p:cNvPr>
          <p:cNvPicPr>
            <a:picLocks noChangeAspect="1"/>
          </p:cNvPicPr>
          <p:nvPr/>
        </p:nvPicPr>
        <p:blipFill rotWithShape="1">
          <a:blip r:embed="rId3"/>
          <a:srcRect l="6675" t="22874" r="57890" b="61102"/>
          <a:stretch/>
        </p:blipFill>
        <p:spPr>
          <a:xfrm>
            <a:off x="2852257" y="4404219"/>
            <a:ext cx="4320330" cy="1098959"/>
          </a:xfrm>
          <a:prstGeom prst="rect">
            <a:avLst/>
          </a:prstGeom>
        </p:spPr>
      </p:pic>
    </p:spTree>
    <p:extLst>
      <p:ext uri="{BB962C8B-B14F-4D97-AF65-F5344CB8AC3E}">
        <p14:creationId xmlns:p14="http://schemas.microsoft.com/office/powerpoint/2010/main" val="340617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2518C29-953E-47BB-ADB7-8CF0470CDF64}"/>
              </a:ext>
            </a:extLst>
          </p:cNvPr>
          <p:cNvSpPr txBox="1"/>
          <p:nvPr/>
        </p:nvSpPr>
        <p:spPr>
          <a:xfrm>
            <a:off x="1134610" y="557516"/>
            <a:ext cx="9276127" cy="923330"/>
          </a:xfrm>
          <a:prstGeom prst="rect">
            <a:avLst/>
          </a:prstGeom>
          <a:noFill/>
        </p:spPr>
        <p:txBody>
          <a:bodyPr wrap="square">
            <a:spAutoFit/>
          </a:bodyPr>
          <a:lstStyle/>
          <a:p>
            <a:pPr algn="just"/>
            <a:r>
              <a:rPr lang="es-ES" b="0" i="0" dirty="0">
                <a:solidFill>
                  <a:srgbClr val="610B4B"/>
                </a:solidFill>
                <a:effectLst/>
                <a:latin typeface="erdana"/>
              </a:rPr>
              <a:t>7) Cambiar al directorio raíz</a:t>
            </a:r>
          </a:p>
          <a:p>
            <a:pPr algn="just"/>
            <a:r>
              <a:rPr lang="es-ES" b="0" i="0" dirty="0">
                <a:solidFill>
                  <a:srgbClr val="333333"/>
                </a:solidFill>
                <a:effectLst/>
                <a:latin typeface="inter-regular"/>
              </a:rPr>
              <a:t>Para navegar el directorio al directorio raíz de todo el sistema desde el directorio de trabajo actual, ejecute el comando de la siguiente manera:</a:t>
            </a:r>
          </a:p>
        </p:txBody>
      </p:sp>
      <p:pic>
        <p:nvPicPr>
          <p:cNvPr id="5" name="Imagen 4">
            <a:extLst>
              <a:ext uri="{FF2B5EF4-FFF2-40B4-BE49-F238E27FC236}">
                <a16:creationId xmlns:a16="http://schemas.microsoft.com/office/drawing/2014/main" id="{EB1BD02B-D9A8-4454-9192-EDD28346AD32}"/>
              </a:ext>
            </a:extLst>
          </p:cNvPr>
          <p:cNvPicPr>
            <a:picLocks noChangeAspect="1"/>
          </p:cNvPicPr>
          <p:nvPr/>
        </p:nvPicPr>
        <p:blipFill rotWithShape="1">
          <a:blip r:embed="rId2"/>
          <a:srcRect l="6674" t="22997" r="58028" b="59500"/>
          <a:stretch/>
        </p:blipFill>
        <p:spPr>
          <a:xfrm>
            <a:off x="2793534" y="1795244"/>
            <a:ext cx="4303552" cy="1200329"/>
          </a:xfrm>
          <a:prstGeom prst="rect">
            <a:avLst/>
          </a:prstGeom>
        </p:spPr>
      </p:pic>
      <p:sp>
        <p:nvSpPr>
          <p:cNvPr id="7" name="CuadroTexto 6">
            <a:extLst>
              <a:ext uri="{FF2B5EF4-FFF2-40B4-BE49-F238E27FC236}">
                <a16:creationId xmlns:a16="http://schemas.microsoft.com/office/drawing/2014/main" id="{DBF9F715-8EE6-4111-9DDC-A4707D5467B1}"/>
              </a:ext>
            </a:extLst>
          </p:cNvPr>
          <p:cNvSpPr txBox="1"/>
          <p:nvPr/>
        </p:nvSpPr>
        <p:spPr>
          <a:xfrm>
            <a:off x="1134610" y="3429000"/>
            <a:ext cx="6094602" cy="1200329"/>
          </a:xfrm>
          <a:prstGeom prst="rect">
            <a:avLst/>
          </a:prstGeom>
          <a:noFill/>
        </p:spPr>
        <p:txBody>
          <a:bodyPr wrap="square">
            <a:spAutoFit/>
          </a:bodyPr>
          <a:lstStyle/>
          <a:p>
            <a:pPr algn="just"/>
            <a:r>
              <a:rPr lang="es-ES" b="0" i="0" dirty="0">
                <a:solidFill>
                  <a:srgbClr val="610B4B"/>
                </a:solidFill>
                <a:effectLst/>
                <a:latin typeface="erdana"/>
              </a:rPr>
              <a:t>8) Cambiar al directorio de inicio de otro usuario</a:t>
            </a:r>
          </a:p>
          <a:p>
            <a:pPr algn="just"/>
            <a:r>
              <a:rPr lang="es-ES" b="0" i="0" dirty="0">
                <a:solidFill>
                  <a:srgbClr val="333333"/>
                </a:solidFill>
                <a:effectLst/>
                <a:latin typeface="inter-regular"/>
              </a:rPr>
              <a:t>Podemos cambiar el directorio del directorio de trabajo actual al directorio de inicio de un usuario ejecutando el comando de la siguiente manera:</a:t>
            </a:r>
          </a:p>
        </p:txBody>
      </p:sp>
      <p:pic>
        <p:nvPicPr>
          <p:cNvPr id="9" name="Imagen 8">
            <a:extLst>
              <a:ext uri="{FF2B5EF4-FFF2-40B4-BE49-F238E27FC236}">
                <a16:creationId xmlns:a16="http://schemas.microsoft.com/office/drawing/2014/main" id="{52E37A2E-5E43-4FFA-BC2A-90E6032D6653}"/>
              </a:ext>
            </a:extLst>
          </p:cNvPr>
          <p:cNvPicPr>
            <a:picLocks noChangeAspect="1"/>
          </p:cNvPicPr>
          <p:nvPr/>
        </p:nvPicPr>
        <p:blipFill rotWithShape="1">
          <a:blip r:embed="rId3"/>
          <a:srcRect l="6537" t="22997" r="58165" b="63539"/>
          <a:stretch/>
        </p:blipFill>
        <p:spPr>
          <a:xfrm>
            <a:off x="2793533" y="4865614"/>
            <a:ext cx="4303553" cy="923330"/>
          </a:xfrm>
          <a:prstGeom prst="rect">
            <a:avLst/>
          </a:prstGeom>
        </p:spPr>
      </p:pic>
    </p:spTree>
    <p:extLst>
      <p:ext uri="{BB962C8B-B14F-4D97-AF65-F5344CB8AC3E}">
        <p14:creationId xmlns:p14="http://schemas.microsoft.com/office/powerpoint/2010/main" val="4024896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6D961E5-6E24-4429-96E4-DC31811FC762}"/>
              </a:ext>
            </a:extLst>
          </p:cNvPr>
          <p:cNvSpPr txBox="1"/>
          <p:nvPr/>
        </p:nvSpPr>
        <p:spPr>
          <a:xfrm>
            <a:off x="1277224" y="436119"/>
            <a:ext cx="6094602" cy="369332"/>
          </a:xfrm>
          <a:prstGeom prst="rect">
            <a:avLst/>
          </a:prstGeom>
          <a:noFill/>
        </p:spPr>
        <p:txBody>
          <a:bodyPr wrap="square">
            <a:spAutoFit/>
          </a:bodyPr>
          <a:lstStyle/>
          <a:p>
            <a:pPr algn="just"/>
            <a:r>
              <a:rPr lang="es-ES" b="0" i="0" dirty="0">
                <a:solidFill>
                  <a:srgbClr val="610B38"/>
                </a:solidFill>
                <a:effectLst/>
                <a:latin typeface="erdana"/>
              </a:rPr>
              <a:t>Archivos Linux</a:t>
            </a:r>
          </a:p>
        </p:txBody>
      </p:sp>
      <p:sp>
        <p:nvSpPr>
          <p:cNvPr id="5" name="CuadroTexto 4">
            <a:extLst>
              <a:ext uri="{FF2B5EF4-FFF2-40B4-BE49-F238E27FC236}">
                <a16:creationId xmlns:a16="http://schemas.microsoft.com/office/drawing/2014/main" id="{8110C68F-FA2D-4BEF-A5CD-5A26CCC831DB}"/>
              </a:ext>
            </a:extLst>
          </p:cNvPr>
          <p:cNvSpPr txBox="1"/>
          <p:nvPr/>
        </p:nvSpPr>
        <p:spPr>
          <a:xfrm>
            <a:off x="1277224" y="805451"/>
            <a:ext cx="9569741" cy="1200329"/>
          </a:xfrm>
          <a:prstGeom prst="rect">
            <a:avLst/>
          </a:prstGeom>
          <a:noFill/>
        </p:spPr>
        <p:txBody>
          <a:bodyPr wrap="square">
            <a:spAutoFit/>
          </a:bodyPr>
          <a:lstStyle/>
          <a:p>
            <a:pPr algn="just"/>
            <a:r>
              <a:rPr lang="es-ES" b="0" i="0" dirty="0">
                <a:solidFill>
                  <a:srgbClr val="333333"/>
                </a:solidFill>
                <a:effectLst/>
                <a:latin typeface="inter-regular"/>
              </a:rPr>
              <a:t>En el sistema Linux, todo es un archivo y si no es un archivo, es un proceso. Un archivo no incluye solo archivos de texto, imágenes y programas compilados, sino que también incluye particiones, controladores de dispositivos de hardware y directorios. Linux considera todo como un archivo.</a:t>
            </a:r>
          </a:p>
          <a:p>
            <a:pPr algn="just"/>
            <a:r>
              <a:rPr lang="es-ES" b="0" i="0" dirty="0">
                <a:solidFill>
                  <a:srgbClr val="333333"/>
                </a:solidFill>
                <a:effectLst/>
                <a:latin typeface="inter-regular"/>
              </a:rPr>
              <a:t>Los archivos siempre distinguen entre mayúsculas y minúsculas</a:t>
            </a:r>
          </a:p>
        </p:txBody>
      </p:sp>
      <p:sp>
        <p:nvSpPr>
          <p:cNvPr id="7" name="CuadroTexto 6">
            <a:extLst>
              <a:ext uri="{FF2B5EF4-FFF2-40B4-BE49-F238E27FC236}">
                <a16:creationId xmlns:a16="http://schemas.microsoft.com/office/drawing/2014/main" id="{40ABAC4A-9D0C-475C-9497-7BCAE4312E0D}"/>
              </a:ext>
            </a:extLst>
          </p:cNvPr>
          <p:cNvSpPr txBox="1"/>
          <p:nvPr/>
        </p:nvSpPr>
        <p:spPr>
          <a:xfrm>
            <a:off x="1277224" y="2725097"/>
            <a:ext cx="8747620" cy="2585323"/>
          </a:xfrm>
          <a:prstGeom prst="rect">
            <a:avLst/>
          </a:prstGeom>
          <a:noFill/>
        </p:spPr>
        <p:txBody>
          <a:bodyPr wrap="square">
            <a:spAutoFit/>
          </a:bodyPr>
          <a:lstStyle/>
          <a:p>
            <a:pPr algn="just"/>
            <a:r>
              <a:rPr lang="es-ES" b="0" i="0" dirty="0">
                <a:solidFill>
                  <a:srgbClr val="610B38"/>
                </a:solidFill>
                <a:effectLst/>
                <a:latin typeface="erdana"/>
              </a:rPr>
              <a:t>Tipos de archivos:</a:t>
            </a:r>
          </a:p>
          <a:p>
            <a:pPr algn="just">
              <a:buFont typeface="+mj-lt"/>
              <a:buAutoNum type="arabicPeriod"/>
            </a:pPr>
            <a:r>
              <a:rPr lang="es-ES" b="1" i="0" dirty="0">
                <a:solidFill>
                  <a:srgbClr val="000000"/>
                </a:solidFill>
                <a:effectLst/>
                <a:latin typeface="inter-bold"/>
              </a:rPr>
              <a:t>Archivos regulares (-):</a:t>
            </a:r>
            <a:r>
              <a:rPr lang="es-ES" b="0" i="0" dirty="0">
                <a:solidFill>
                  <a:srgbClr val="000000"/>
                </a:solidFill>
                <a:effectLst/>
                <a:latin typeface="inter-regular"/>
              </a:rPr>
              <a:t> Contiene programas, archivos ejecutables y archivos de texto.</a:t>
            </a:r>
          </a:p>
          <a:p>
            <a:pPr algn="just">
              <a:buFont typeface="+mj-lt"/>
              <a:buAutoNum type="arabicPeriod"/>
            </a:pPr>
            <a:r>
              <a:rPr lang="es-ES" b="1" i="0" dirty="0">
                <a:solidFill>
                  <a:srgbClr val="000000"/>
                </a:solidFill>
                <a:effectLst/>
                <a:latin typeface="inter-bold"/>
              </a:rPr>
              <a:t>Directorio de archivos (d):</a:t>
            </a:r>
            <a:r>
              <a:rPr lang="es-ES" b="0" i="0" dirty="0">
                <a:solidFill>
                  <a:srgbClr val="000000"/>
                </a:solidFill>
                <a:effectLst/>
                <a:latin typeface="inter-regular"/>
              </a:rPr>
              <a:t> Se muestra en color azul. Contiene una lista de archivos.</a:t>
            </a:r>
          </a:p>
          <a:p>
            <a:pPr algn="just">
              <a:buFont typeface="+mj-lt"/>
              <a:buAutoNum type="arabicPeriod"/>
            </a:pPr>
            <a:r>
              <a:rPr lang="es-ES" b="1" i="0" dirty="0">
                <a:solidFill>
                  <a:srgbClr val="000000"/>
                </a:solidFill>
                <a:effectLst/>
                <a:latin typeface="inter-bold"/>
              </a:rPr>
              <a:t>archivos especiales</a:t>
            </a:r>
            <a:endParaRPr lang="es-ES" b="0" i="0" dirty="0">
              <a:solidFill>
                <a:srgbClr val="000000"/>
              </a:solidFill>
              <a:effectLst/>
              <a:latin typeface="inter-regular"/>
            </a:endParaRPr>
          </a:p>
          <a:p>
            <a:pPr marL="742950" lvl="1" indent="-285750" algn="just">
              <a:buFont typeface="+mj-lt"/>
              <a:buAutoNum type="arabicPeriod"/>
            </a:pPr>
            <a:r>
              <a:rPr lang="es-ES" b="1" i="0" dirty="0">
                <a:solidFill>
                  <a:srgbClr val="000000"/>
                </a:solidFill>
                <a:effectLst/>
                <a:latin typeface="inter-bold"/>
              </a:rPr>
              <a:t>Archivo de bloque (b)</a:t>
            </a:r>
            <a:endParaRPr lang="es-ES" b="0" i="0" dirty="0">
              <a:solidFill>
                <a:srgbClr val="000000"/>
              </a:solidFill>
              <a:effectLst/>
              <a:latin typeface="inter-regular"/>
            </a:endParaRPr>
          </a:p>
          <a:p>
            <a:pPr marL="742950" lvl="1" indent="-285750" algn="just">
              <a:buFont typeface="+mj-lt"/>
              <a:buAutoNum type="arabicPeriod"/>
            </a:pPr>
            <a:r>
              <a:rPr lang="es-ES" b="1" i="0" dirty="0">
                <a:solidFill>
                  <a:srgbClr val="000000"/>
                </a:solidFill>
                <a:effectLst/>
                <a:latin typeface="inter-bold"/>
              </a:rPr>
              <a:t>Archivo de dispositivo de caracteres (c)</a:t>
            </a:r>
            <a:endParaRPr lang="es-ES" b="0" i="0" dirty="0">
              <a:solidFill>
                <a:srgbClr val="000000"/>
              </a:solidFill>
              <a:effectLst/>
              <a:latin typeface="inter-regular"/>
            </a:endParaRPr>
          </a:p>
          <a:p>
            <a:pPr marL="742950" lvl="1" indent="-285750" algn="just">
              <a:buFont typeface="+mj-lt"/>
              <a:buAutoNum type="arabicPeriod"/>
            </a:pPr>
            <a:r>
              <a:rPr lang="es-ES" b="1" i="0" dirty="0">
                <a:solidFill>
                  <a:srgbClr val="000000"/>
                </a:solidFill>
                <a:effectLst/>
                <a:latin typeface="inter-bold"/>
              </a:rPr>
              <a:t>Archivo de canalización con nombre (p)</a:t>
            </a:r>
            <a:endParaRPr lang="es-ES" b="0" i="0" dirty="0">
              <a:solidFill>
                <a:srgbClr val="000000"/>
              </a:solidFill>
              <a:effectLst/>
              <a:latin typeface="inter-regular"/>
            </a:endParaRPr>
          </a:p>
          <a:p>
            <a:pPr marL="742950" lvl="1" indent="-285750" algn="just">
              <a:buFont typeface="+mj-lt"/>
              <a:buAutoNum type="arabicPeriod"/>
            </a:pPr>
            <a:r>
              <a:rPr lang="es-ES" b="1" i="0" dirty="0">
                <a:solidFill>
                  <a:srgbClr val="000000"/>
                </a:solidFill>
                <a:effectLst/>
                <a:latin typeface="inter-bold"/>
              </a:rPr>
              <a:t>Archivo de enlace simbólico (l)</a:t>
            </a:r>
            <a:endParaRPr lang="es-ES" b="0" i="0" dirty="0">
              <a:solidFill>
                <a:srgbClr val="000000"/>
              </a:solidFill>
              <a:effectLst/>
              <a:latin typeface="inter-regular"/>
            </a:endParaRPr>
          </a:p>
          <a:p>
            <a:pPr marL="742950" lvl="1" indent="-285750" algn="just">
              <a:buFont typeface="+mj-lt"/>
              <a:buAutoNum type="arabicPeriod"/>
            </a:pPr>
            <a:r>
              <a:rPr lang="es-ES" b="1" i="0" dirty="0">
                <a:solidFill>
                  <a:srgbClr val="000000"/>
                </a:solidFill>
                <a:effectLst/>
                <a:latin typeface="inter-bold"/>
              </a:rPr>
              <a:t>Archivo (s) de socket</a:t>
            </a:r>
            <a:endParaRPr lang="es-ES" b="0" i="0" dirty="0">
              <a:solidFill>
                <a:srgbClr val="000000"/>
              </a:solidFill>
              <a:effectLst/>
              <a:latin typeface="inter-regular"/>
            </a:endParaRPr>
          </a:p>
        </p:txBody>
      </p:sp>
    </p:spTree>
    <p:extLst>
      <p:ext uri="{BB962C8B-B14F-4D97-AF65-F5344CB8AC3E}">
        <p14:creationId xmlns:p14="http://schemas.microsoft.com/office/powerpoint/2010/main" val="3267019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A609E93-7F96-4EB7-A04E-4639E52B2C15}"/>
              </a:ext>
            </a:extLst>
          </p:cNvPr>
          <p:cNvSpPr txBox="1"/>
          <p:nvPr/>
        </p:nvSpPr>
        <p:spPr>
          <a:xfrm>
            <a:off x="553673" y="58846"/>
            <a:ext cx="10385571" cy="6740307"/>
          </a:xfrm>
          <a:prstGeom prst="rect">
            <a:avLst/>
          </a:prstGeom>
          <a:noFill/>
        </p:spPr>
        <p:txBody>
          <a:bodyPr wrap="square">
            <a:spAutoFit/>
          </a:bodyPr>
          <a:lstStyle/>
          <a:p>
            <a:pPr algn="just"/>
            <a:r>
              <a:rPr lang="es-ES" b="0" i="0" dirty="0">
                <a:solidFill>
                  <a:srgbClr val="610B38"/>
                </a:solidFill>
                <a:effectLst/>
                <a:latin typeface="erdana"/>
              </a:rPr>
              <a:t>Sistema de archivos Linux</a:t>
            </a:r>
          </a:p>
          <a:p>
            <a:pPr algn="just"/>
            <a:r>
              <a:rPr lang="es-ES" b="0" i="0" dirty="0">
                <a:solidFill>
                  <a:srgbClr val="333333"/>
                </a:solidFill>
                <a:effectLst/>
                <a:latin typeface="inter-regular"/>
              </a:rPr>
              <a:t>Un sistema de archivos de Linux es una colección estructurada de archivos en una unidad de disco o una partición. Una partición es un segmento de memoria y contiene algunos datos específicos. En nuestra máquina, puede haber varias particiones de la memoria. Generalmente, cada partición contiene un sistema de archivos.</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El sistema informático de propósito general necesita almacenar datos sistemáticamente para que podamos acceder fácilmente a los archivos en menos tiempo. Almacena los datos en discos duros (HDD) o algún tipo de almacenamiento equivalente. Puede haber las siguientes razones para mantener el sistema de archivos:</a:t>
            </a:r>
          </a:p>
          <a:p>
            <a:pPr algn="just"/>
            <a:endParaRPr lang="es-ES" b="0" i="0" dirty="0">
              <a:solidFill>
                <a:srgbClr val="333333"/>
              </a:solidFill>
              <a:effectLst/>
              <a:latin typeface="inter-regular"/>
            </a:endParaRPr>
          </a:p>
          <a:p>
            <a:pPr algn="just">
              <a:buFont typeface="Arial" panose="020B0604020202020204" pitchFamily="34" charset="0"/>
              <a:buChar char="•"/>
            </a:pPr>
            <a:r>
              <a:rPr lang="es-ES" b="0" i="0" dirty="0">
                <a:solidFill>
                  <a:srgbClr val="000000"/>
                </a:solidFill>
                <a:effectLst/>
                <a:latin typeface="inter-regular"/>
              </a:rPr>
              <a:t>Principalmente, la computadora guarda datos en el almacenamiento de RAM; puede perder los datos si se apaga. Sin embargo, hay RAM no volátil (Flash RAM y SSD) que está disponible para mantener los datos después de la interrupción de la alimentación.</a:t>
            </a:r>
          </a:p>
          <a:p>
            <a:pPr algn="just">
              <a:buFont typeface="Arial" panose="020B0604020202020204" pitchFamily="34" charset="0"/>
              <a:buChar char="•"/>
            </a:pPr>
            <a:endParaRPr lang="es-ES" b="0" i="0" dirty="0">
              <a:solidFill>
                <a:srgbClr val="000000"/>
              </a:solidFill>
              <a:effectLst/>
              <a:latin typeface="inter-regular"/>
            </a:endParaRPr>
          </a:p>
          <a:p>
            <a:pPr algn="just">
              <a:buFont typeface="Arial" panose="020B0604020202020204" pitchFamily="34" charset="0"/>
              <a:buChar char="•"/>
            </a:pPr>
            <a:r>
              <a:rPr lang="es-ES" b="0" i="0" dirty="0">
                <a:solidFill>
                  <a:srgbClr val="000000"/>
                </a:solidFill>
                <a:effectLst/>
                <a:latin typeface="inter-regular"/>
              </a:rPr>
              <a:t>Se prefiere el almacenamiento de datos en discos duros en comparación con la RAM estándar, ya que la RAM cuesta más que el espacio en disco. Los costes de los discos duros están bajando progresivamente en comparación con los de la memoria RAM.</a:t>
            </a:r>
          </a:p>
          <a:p>
            <a:pPr algn="just"/>
            <a:r>
              <a:rPr lang="es-ES" b="0" i="0" dirty="0">
                <a:solidFill>
                  <a:srgbClr val="333333"/>
                </a:solidFill>
                <a:effectLst/>
                <a:latin typeface="inter-regular"/>
              </a:rPr>
              <a:t>El sistema de archivos de </a:t>
            </a:r>
            <a:r>
              <a:rPr lang="es-ES" b="0" i="0" u="none" strike="noStrike" dirty="0">
                <a:solidFill>
                  <a:srgbClr val="008000"/>
                </a:solidFill>
                <a:effectLst/>
                <a:latin typeface="inter-regular"/>
                <a:hlinkClick r:id="rId2"/>
              </a:rPr>
              <a:t>Linux contiene las siguientes secciones:</a:t>
            </a:r>
          </a:p>
          <a:p>
            <a:pPr algn="just"/>
            <a:endParaRPr lang="es-ES" b="0" i="0" u="none" strike="noStrike" dirty="0">
              <a:solidFill>
                <a:srgbClr val="008000"/>
              </a:solidFill>
              <a:effectLst/>
              <a:latin typeface="inter-regular"/>
              <a:hlinkClick r:id="rId2"/>
            </a:endParaRPr>
          </a:p>
          <a:p>
            <a:pPr algn="just">
              <a:buFont typeface="Arial" panose="020B0604020202020204" pitchFamily="34" charset="0"/>
              <a:buChar char="•"/>
            </a:pPr>
            <a:r>
              <a:rPr lang="es-ES" b="0" i="0" dirty="0">
                <a:solidFill>
                  <a:srgbClr val="000000"/>
                </a:solidFill>
                <a:effectLst/>
                <a:latin typeface="inter-regular"/>
              </a:rPr>
              <a:t>El directorio raíz (/)</a:t>
            </a:r>
          </a:p>
          <a:p>
            <a:pPr algn="just">
              <a:buFont typeface="Arial" panose="020B0604020202020204" pitchFamily="34" charset="0"/>
              <a:buChar char="•"/>
            </a:pPr>
            <a:endParaRPr lang="es-ES" b="0" i="0" dirty="0">
              <a:solidFill>
                <a:srgbClr val="000000"/>
              </a:solidFill>
              <a:effectLst/>
              <a:latin typeface="inter-regular"/>
            </a:endParaRPr>
          </a:p>
          <a:p>
            <a:pPr algn="just">
              <a:buFont typeface="Arial" panose="020B0604020202020204" pitchFamily="34" charset="0"/>
              <a:buChar char="•"/>
            </a:pPr>
            <a:r>
              <a:rPr lang="es-ES" b="0" i="0" dirty="0">
                <a:solidFill>
                  <a:srgbClr val="000000"/>
                </a:solidFill>
                <a:effectLst/>
                <a:latin typeface="inter-regular"/>
              </a:rPr>
              <a:t>Un formato de almacenamiento de datos específico (EXT3, EXT4, BTRFS, XFS, etc.)</a:t>
            </a:r>
          </a:p>
          <a:p>
            <a:pPr algn="just">
              <a:buFont typeface="Arial" panose="020B0604020202020204" pitchFamily="34" charset="0"/>
              <a:buChar char="•"/>
            </a:pPr>
            <a:endParaRPr lang="es-ES" b="0" i="0" dirty="0">
              <a:solidFill>
                <a:srgbClr val="000000"/>
              </a:solidFill>
              <a:effectLst/>
              <a:latin typeface="inter-regular"/>
            </a:endParaRPr>
          </a:p>
          <a:p>
            <a:pPr algn="just">
              <a:buFont typeface="Arial" panose="020B0604020202020204" pitchFamily="34" charset="0"/>
              <a:buChar char="•"/>
            </a:pPr>
            <a:r>
              <a:rPr lang="es-ES" b="0" i="0" dirty="0">
                <a:solidFill>
                  <a:srgbClr val="000000"/>
                </a:solidFill>
                <a:effectLst/>
                <a:latin typeface="inter-regular"/>
              </a:rPr>
              <a:t>Una partición o volumen lógico que tiene un sistema de archivos particular.</a:t>
            </a:r>
          </a:p>
        </p:txBody>
      </p:sp>
    </p:spTree>
    <p:extLst>
      <p:ext uri="{BB962C8B-B14F-4D97-AF65-F5344CB8AC3E}">
        <p14:creationId xmlns:p14="http://schemas.microsoft.com/office/powerpoint/2010/main" val="76160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D5D1846-B49E-4BB4-9501-9182F9EF04EC}"/>
              </a:ext>
            </a:extLst>
          </p:cNvPr>
          <p:cNvSpPr txBox="1"/>
          <p:nvPr/>
        </p:nvSpPr>
        <p:spPr>
          <a:xfrm>
            <a:off x="799051" y="1253638"/>
            <a:ext cx="10274417" cy="1477328"/>
          </a:xfrm>
          <a:prstGeom prst="rect">
            <a:avLst/>
          </a:prstGeom>
          <a:noFill/>
        </p:spPr>
        <p:txBody>
          <a:bodyPr wrap="square">
            <a:spAutoFit/>
          </a:bodyPr>
          <a:lstStyle/>
          <a:p>
            <a:pPr algn="just"/>
            <a:r>
              <a:rPr lang="es-ES" b="0" i="0" dirty="0">
                <a:solidFill>
                  <a:srgbClr val="610B38"/>
                </a:solidFill>
                <a:effectLst/>
                <a:latin typeface="erdana"/>
              </a:rPr>
              <a:t>¿Qué es el sistema de archivos de Linux?</a:t>
            </a:r>
          </a:p>
          <a:p>
            <a:pPr algn="just"/>
            <a:r>
              <a:rPr lang="es-ES" b="0" i="0" dirty="0">
                <a:solidFill>
                  <a:srgbClr val="333333"/>
                </a:solidFill>
                <a:effectLst/>
                <a:latin typeface="inter-regular"/>
              </a:rPr>
              <a:t>El sistema de archivos de Linux es generalmente una capa integrada de un </a:t>
            </a:r>
            <a:r>
              <a:rPr lang="es-ES" b="0" i="0" u="none" strike="noStrike" dirty="0">
                <a:solidFill>
                  <a:srgbClr val="008000"/>
                </a:solidFill>
                <a:effectLst/>
                <a:latin typeface="inter-regular"/>
                <a:hlinkClick r:id="rId2"/>
              </a:rPr>
              <a:t>sistema operativo Linux que se</a:t>
            </a:r>
          </a:p>
          <a:p>
            <a:pPr algn="just"/>
            <a:r>
              <a:rPr lang="es-ES" b="0" i="0" dirty="0">
                <a:solidFill>
                  <a:srgbClr val="333333"/>
                </a:solidFill>
                <a:effectLst/>
                <a:latin typeface="inter-regular"/>
              </a:rPr>
              <a:t>utiliza para manejar la gestión de datos del almacenamiento. Ayuda a organizar el archivo en el almacenamiento del disco. Administra el nombre del archivo, el tamaño del archivo, la fecha de creación y mucha más información sobre un archivo.</a:t>
            </a:r>
          </a:p>
        </p:txBody>
      </p:sp>
      <p:sp>
        <p:nvSpPr>
          <p:cNvPr id="5" name="CuadroTexto 4">
            <a:extLst>
              <a:ext uri="{FF2B5EF4-FFF2-40B4-BE49-F238E27FC236}">
                <a16:creationId xmlns:a16="http://schemas.microsoft.com/office/drawing/2014/main" id="{A882E8E4-4021-4D55-B30F-DCE5CF390253}"/>
              </a:ext>
            </a:extLst>
          </p:cNvPr>
          <p:cNvSpPr txBox="1"/>
          <p:nvPr/>
        </p:nvSpPr>
        <p:spPr>
          <a:xfrm>
            <a:off x="799051" y="4127034"/>
            <a:ext cx="10081470" cy="646331"/>
          </a:xfrm>
          <a:prstGeom prst="rect">
            <a:avLst/>
          </a:prstGeom>
          <a:noFill/>
        </p:spPr>
        <p:txBody>
          <a:bodyPr wrap="square">
            <a:spAutoFit/>
          </a:bodyPr>
          <a:lstStyle/>
          <a:p>
            <a:r>
              <a:rPr lang="es-ES" b="0" i="0" dirty="0">
                <a:solidFill>
                  <a:srgbClr val="333333"/>
                </a:solidFill>
                <a:effectLst/>
                <a:latin typeface="inter-regular"/>
              </a:rPr>
              <a:t>Si tenemos un formato de archivo no compatible en nuestro sistema de archivos, podemos descargar un software para solucionarlo.</a:t>
            </a:r>
            <a:endParaRPr lang="es-ES" dirty="0"/>
          </a:p>
        </p:txBody>
      </p:sp>
    </p:spTree>
    <p:extLst>
      <p:ext uri="{BB962C8B-B14F-4D97-AF65-F5344CB8AC3E}">
        <p14:creationId xmlns:p14="http://schemas.microsoft.com/office/powerpoint/2010/main" val="50880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9ED0B5C-EED5-4383-9D26-B729A4799A64}"/>
              </a:ext>
            </a:extLst>
          </p:cNvPr>
          <p:cNvSpPr txBox="1"/>
          <p:nvPr/>
        </p:nvSpPr>
        <p:spPr>
          <a:xfrm>
            <a:off x="679508" y="197346"/>
            <a:ext cx="10133901" cy="6463308"/>
          </a:xfrm>
          <a:prstGeom prst="rect">
            <a:avLst/>
          </a:prstGeom>
          <a:noFill/>
        </p:spPr>
        <p:txBody>
          <a:bodyPr wrap="square">
            <a:spAutoFit/>
          </a:bodyPr>
          <a:lstStyle/>
          <a:p>
            <a:pPr algn="just"/>
            <a:r>
              <a:rPr lang="es-ES" b="0" i="0" dirty="0">
                <a:solidFill>
                  <a:srgbClr val="610B38"/>
                </a:solidFill>
                <a:effectLst/>
                <a:latin typeface="erdana"/>
              </a:rPr>
              <a:t>Estructura del sistema de archivos de Linux</a:t>
            </a:r>
          </a:p>
          <a:p>
            <a:pPr algn="just"/>
            <a:r>
              <a:rPr lang="es-ES" b="0" i="0" dirty="0">
                <a:solidFill>
                  <a:srgbClr val="333333"/>
                </a:solidFill>
                <a:effectLst/>
                <a:latin typeface="inter-regular"/>
              </a:rPr>
              <a:t>El sistema de archivos de Linux tiene una estructura de archivos jerárquica, ya que contiene un directorio raíz y sus subdirectorios. Se puede acceder a todos los demás directorios desde el directorio raíz. Por lo general, una partición solo tiene un sistema de archivos, pero puede tener más de un sistema de archivos.</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Un sistema de archivos está diseñado de manera que pueda administrar y proporcionar espacio para datos de almacenamiento no volátiles. Todos los sistemas de archivos requerían un espacio de nombres que es una metodología organizativa y de nombres. El espacio de nombres define el proceso de denominación, la longitud del nombre del archivo o un subconjunto de caracteres que se pueden usar para el nombre del archivo. También define la estructura lógica de los archivos en un segmento de memoria, como el uso de directorios para organizar archivos específicos. Una vez que se describe un espacio de nombres, se debe definir una descripción de metadatos para ese archivo en particular.</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La estructura de datos debe admitir una estructura de directorio jerárquica; esta estructura se utiliza para describir el espacio en disco disponible y utilizado para un bloque en particular. También tiene otros detalles sobre los archivos, como el tamaño del archivo, la fecha y la hora de creación, la actualización y la última modificación.</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Además, almacena información avanzada sobre la sección del disco, como particiones y volúmenes.</a:t>
            </a:r>
          </a:p>
          <a:p>
            <a:pPr algn="just"/>
            <a:r>
              <a:rPr lang="es-ES" b="0" i="0" dirty="0">
                <a:solidFill>
                  <a:srgbClr val="333333"/>
                </a:solidFill>
                <a:effectLst/>
                <a:latin typeface="inter-regular"/>
              </a:rPr>
              <a:t>Los datos avanzados y las estructuras que representan contienen la información sobre el sistema de archivos almacenado en la unidad; es distinto e independiente de los metadatos del sistema de archivos.</a:t>
            </a:r>
          </a:p>
          <a:p>
            <a:pPr algn="just"/>
            <a:r>
              <a:rPr lang="es-ES" b="0" i="0" dirty="0">
                <a:solidFill>
                  <a:srgbClr val="333333"/>
                </a:solidFill>
                <a:effectLst/>
                <a:latin typeface="inter-regular"/>
              </a:rPr>
              <a:t>El sistema de archivos de Linux contiene una arquitectura de implementación de software de sistema de archivos de dos partes. Considere la siguiente imagen:</a:t>
            </a:r>
          </a:p>
        </p:txBody>
      </p:sp>
    </p:spTree>
    <p:extLst>
      <p:ext uri="{BB962C8B-B14F-4D97-AF65-F5344CB8AC3E}">
        <p14:creationId xmlns:p14="http://schemas.microsoft.com/office/powerpoint/2010/main" val="3282816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istema de archivos Linux">
            <a:extLst>
              <a:ext uri="{FF2B5EF4-FFF2-40B4-BE49-F238E27FC236}">
                <a16:creationId xmlns:a16="http://schemas.microsoft.com/office/drawing/2014/main" id="{A89F9C43-8419-454E-B2BD-F2FB371D0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798" y="224929"/>
            <a:ext cx="4762500"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BB812BD9-7744-49B7-B1EA-4A83632E7F9C}"/>
              </a:ext>
            </a:extLst>
          </p:cNvPr>
          <p:cNvSpPr txBox="1"/>
          <p:nvPr/>
        </p:nvSpPr>
        <p:spPr>
          <a:xfrm>
            <a:off x="790664" y="3429000"/>
            <a:ext cx="10056302" cy="1477328"/>
          </a:xfrm>
          <a:prstGeom prst="rect">
            <a:avLst/>
          </a:prstGeom>
          <a:noFill/>
        </p:spPr>
        <p:txBody>
          <a:bodyPr wrap="square">
            <a:spAutoFit/>
          </a:bodyPr>
          <a:lstStyle/>
          <a:p>
            <a:pPr algn="just"/>
            <a:r>
              <a:rPr lang="es-ES" b="0" i="0" dirty="0">
                <a:solidFill>
                  <a:srgbClr val="333333"/>
                </a:solidFill>
                <a:effectLst/>
                <a:latin typeface="inter-regular"/>
              </a:rPr>
              <a:t>El sistema de archivos requiere una API (interfaz de programación de aplicaciones) para acceder a las llamadas de función para interactuar con los componentes del sistema de archivos, como archivos y directorios. </a:t>
            </a:r>
            <a:r>
              <a:rPr lang="es-ES" b="0" i="0" u="none" strike="noStrike" dirty="0">
                <a:solidFill>
                  <a:srgbClr val="008000"/>
                </a:solidFill>
                <a:effectLst/>
                <a:latin typeface="inter-regular"/>
                <a:hlinkClick r:id="rId3"/>
              </a:rPr>
              <a:t>La API</a:t>
            </a:r>
          </a:p>
          <a:p>
            <a:r>
              <a:rPr lang="es-ES" b="0" i="0" dirty="0">
                <a:solidFill>
                  <a:srgbClr val="333333"/>
                </a:solidFill>
                <a:effectLst/>
                <a:latin typeface="inter-regular"/>
              </a:rPr>
              <a:t>facilita tareas como la creación, eliminación y copia de archivos. Facilita un algoritmo que define la disposición de los archivos en un sistema de archivos.</a:t>
            </a:r>
            <a:endParaRPr lang="es-ES" dirty="0"/>
          </a:p>
        </p:txBody>
      </p:sp>
      <p:sp>
        <p:nvSpPr>
          <p:cNvPr id="6" name="CuadroTexto 5">
            <a:extLst>
              <a:ext uri="{FF2B5EF4-FFF2-40B4-BE49-F238E27FC236}">
                <a16:creationId xmlns:a16="http://schemas.microsoft.com/office/drawing/2014/main" id="{0C65EBD1-050B-4C77-BC9F-3CDF74D3EC6D}"/>
              </a:ext>
            </a:extLst>
          </p:cNvPr>
          <p:cNvSpPr txBox="1"/>
          <p:nvPr/>
        </p:nvSpPr>
        <p:spPr>
          <a:xfrm>
            <a:off x="790663" y="5024299"/>
            <a:ext cx="10274415" cy="1200329"/>
          </a:xfrm>
          <a:prstGeom prst="rect">
            <a:avLst/>
          </a:prstGeom>
          <a:noFill/>
        </p:spPr>
        <p:txBody>
          <a:bodyPr wrap="square">
            <a:spAutoFit/>
          </a:bodyPr>
          <a:lstStyle/>
          <a:p>
            <a:r>
              <a:rPr lang="es-ES" b="0" i="0" dirty="0">
                <a:solidFill>
                  <a:srgbClr val="333333"/>
                </a:solidFill>
                <a:effectLst/>
                <a:latin typeface="inter-regular"/>
              </a:rPr>
              <a:t>Las dos primeras partes del sistema de archivos dado juntas se denominan </a:t>
            </a:r>
            <a:r>
              <a:rPr lang="es-ES" b="1" i="0" dirty="0">
                <a:solidFill>
                  <a:srgbClr val="333333"/>
                </a:solidFill>
                <a:effectLst/>
                <a:latin typeface="inter-bold"/>
              </a:rPr>
              <a:t>sistema de archivos virtual de Linux</a:t>
            </a:r>
            <a:r>
              <a:rPr lang="es-ES" b="0" i="0" dirty="0">
                <a:solidFill>
                  <a:srgbClr val="333333"/>
                </a:solidFill>
                <a:effectLst/>
                <a:latin typeface="inter-regular"/>
              </a:rPr>
              <a:t> . Proporciona un único conjunto de comandos para que el </a:t>
            </a:r>
            <a:r>
              <a:rPr lang="es-ES" b="0" i="0" dirty="0" err="1">
                <a:solidFill>
                  <a:srgbClr val="333333"/>
                </a:solidFill>
                <a:effectLst/>
                <a:latin typeface="inter-regular"/>
              </a:rPr>
              <a:t>kernel</a:t>
            </a:r>
            <a:r>
              <a:rPr lang="es-ES" b="0" i="0" dirty="0">
                <a:solidFill>
                  <a:srgbClr val="333333"/>
                </a:solidFill>
                <a:effectLst/>
                <a:latin typeface="inter-regular"/>
              </a:rPr>
              <a:t> y los desarrolladores accedan al sistema de archivos. Este sistema de archivos virtual requiere el controlador de sistema específico para brindar una interfaz al sistema de archivos.</a:t>
            </a:r>
            <a:endParaRPr lang="es-ES" dirty="0"/>
          </a:p>
        </p:txBody>
      </p:sp>
    </p:spTree>
    <p:extLst>
      <p:ext uri="{BB962C8B-B14F-4D97-AF65-F5344CB8AC3E}">
        <p14:creationId xmlns:p14="http://schemas.microsoft.com/office/powerpoint/2010/main" val="3109530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6D01D6F-9629-4083-BE29-3938ABBB35F3}"/>
              </a:ext>
            </a:extLst>
          </p:cNvPr>
          <p:cNvSpPr txBox="1"/>
          <p:nvPr/>
        </p:nvSpPr>
        <p:spPr>
          <a:xfrm>
            <a:off x="1361114" y="570343"/>
            <a:ext cx="6094602" cy="369332"/>
          </a:xfrm>
          <a:prstGeom prst="rect">
            <a:avLst/>
          </a:prstGeom>
          <a:noFill/>
        </p:spPr>
        <p:txBody>
          <a:bodyPr wrap="square">
            <a:spAutoFit/>
          </a:bodyPr>
          <a:lstStyle/>
          <a:p>
            <a:pPr algn="l"/>
            <a:r>
              <a:rPr lang="es-ES" b="1" i="0" dirty="0">
                <a:solidFill>
                  <a:srgbClr val="DF3A01"/>
                </a:solidFill>
                <a:effectLst/>
                <a:latin typeface="verdana" panose="020B0604030504040204" pitchFamily="34" charset="0"/>
              </a:rPr>
              <a:t>Directorios de Linux</a:t>
            </a:r>
            <a:endParaRPr lang="es-ES" b="1" i="0" dirty="0">
              <a:solidFill>
                <a:srgbClr val="000000"/>
              </a:solidFill>
              <a:effectLst/>
              <a:latin typeface="Times New Roman" panose="02020603050405020304" pitchFamily="18" charset="0"/>
            </a:endParaRPr>
          </a:p>
        </p:txBody>
      </p:sp>
      <p:sp>
        <p:nvSpPr>
          <p:cNvPr id="7" name="CuadroTexto 6">
            <a:extLst>
              <a:ext uri="{FF2B5EF4-FFF2-40B4-BE49-F238E27FC236}">
                <a16:creationId xmlns:a16="http://schemas.microsoft.com/office/drawing/2014/main" id="{6549F39B-79FF-4369-9450-1D176455667F}"/>
              </a:ext>
            </a:extLst>
          </p:cNvPr>
          <p:cNvSpPr txBox="1"/>
          <p:nvPr/>
        </p:nvSpPr>
        <p:spPr>
          <a:xfrm>
            <a:off x="1101055" y="1206933"/>
            <a:ext cx="9385184" cy="3139321"/>
          </a:xfrm>
          <a:prstGeom prst="rect">
            <a:avLst/>
          </a:prstGeom>
          <a:noFill/>
        </p:spPr>
        <p:txBody>
          <a:bodyPr wrap="square">
            <a:spAutoFit/>
          </a:bodyPr>
          <a:lstStyle/>
          <a:p>
            <a:pPr algn="just"/>
            <a:r>
              <a:rPr lang="es-ES" b="0" i="0" dirty="0">
                <a:solidFill>
                  <a:srgbClr val="610B38"/>
                </a:solidFill>
                <a:effectLst/>
                <a:latin typeface="erdana"/>
              </a:rPr>
              <a:t>¿Qué son los comandos?</a:t>
            </a:r>
          </a:p>
          <a:p>
            <a:pPr algn="just"/>
            <a:r>
              <a:rPr lang="es-ES" b="0" i="0" dirty="0">
                <a:solidFill>
                  <a:srgbClr val="333333"/>
                </a:solidFill>
                <a:effectLst/>
                <a:latin typeface="inter-regular"/>
              </a:rPr>
              <a:t>Un comando es una instrucción que le damos a nuestra computadora para que haga lo que queramos. En Mac OS y Linux se llama terminal, mientras que en Windows se llama símbolo del sistema. Los comandos siempre distinguen entre mayúsculas y minúsculas.</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Los comandos se ejecutan escribiendo en la línea de comando y luego presionando la tecla </a:t>
            </a:r>
            <a:r>
              <a:rPr lang="es-ES" b="0" i="0" dirty="0" err="1">
                <a:solidFill>
                  <a:srgbClr val="333333"/>
                </a:solidFill>
                <a:effectLst/>
                <a:latin typeface="inter-regular"/>
              </a:rPr>
              <a:t>Intro</a:t>
            </a:r>
            <a:r>
              <a:rPr lang="es-ES" b="0" i="0" dirty="0">
                <a:solidFill>
                  <a:srgbClr val="333333"/>
                </a:solidFill>
                <a:effectLst/>
                <a:latin typeface="inter-regular"/>
              </a:rPr>
              <a:t>.</a:t>
            </a:r>
          </a:p>
          <a:p>
            <a:pPr algn="just"/>
            <a:r>
              <a:rPr lang="es-ES" b="0" i="0" dirty="0">
                <a:solidFill>
                  <a:srgbClr val="333333"/>
                </a:solidFill>
                <a:effectLst/>
                <a:latin typeface="inter-regular"/>
              </a:rPr>
              <a:t>Este comando pasa además al </a:t>
            </a:r>
            <a:r>
              <a:rPr lang="es-ES" b="0" i="0" dirty="0" err="1">
                <a:solidFill>
                  <a:srgbClr val="333333"/>
                </a:solidFill>
                <a:effectLst/>
                <a:latin typeface="inter-regular"/>
              </a:rPr>
              <a:t>shell</a:t>
            </a:r>
            <a:r>
              <a:rPr lang="es-ES" b="0" i="0" dirty="0">
                <a:solidFill>
                  <a:srgbClr val="333333"/>
                </a:solidFill>
                <a:effectLst/>
                <a:latin typeface="inter-regular"/>
              </a:rPr>
              <a:t> que lee el comando y lo ejecuta. Shell es un método para que el usuario interactúe con el sistema. El </a:t>
            </a:r>
            <a:r>
              <a:rPr lang="es-ES" b="0" i="0" dirty="0" err="1">
                <a:solidFill>
                  <a:srgbClr val="333333"/>
                </a:solidFill>
                <a:effectLst/>
                <a:latin typeface="inter-regular"/>
              </a:rPr>
              <a:t>shell</a:t>
            </a:r>
            <a:r>
              <a:rPr lang="es-ES" b="0" i="0" dirty="0">
                <a:solidFill>
                  <a:srgbClr val="333333"/>
                </a:solidFill>
                <a:effectLst/>
                <a:latin typeface="inter-regular"/>
              </a:rPr>
              <a:t> predeterminado en Linux se llama </a:t>
            </a:r>
            <a:r>
              <a:rPr lang="es-ES" b="0" i="0" dirty="0" err="1">
                <a:solidFill>
                  <a:srgbClr val="333333"/>
                </a:solidFill>
                <a:effectLst/>
                <a:latin typeface="inter-regular"/>
              </a:rPr>
              <a:t>bash</a:t>
            </a:r>
            <a:r>
              <a:rPr lang="es-ES" b="0" i="0" dirty="0">
                <a:solidFill>
                  <a:srgbClr val="333333"/>
                </a:solidFill>
                <a:effectLst/>
                <a:latin typeface="inter-regular"/>
              </a:rPr>
              <a:t> (</a:t>
            </a:r>
            <a:r>
              <a:rPr lang="es-ES" b="0" i="0" dirty="0" err="1">
                <a:solidFill>
                  <a:srgbClr val="333333"/>
                </a:solidFill>
                <a:effectLst/>
                <a:latin typeface="inter-regular"/>
              </a:rPr>
              <a:t>Bourne-Again</a:t>
            </a:r>
            <a:r>
              <a:rPr lang="es-ES" b="0" i="0" dirty="0">
                <a:solidFill>
                  <a:srgbClr val="333333"/>
                </a:solidFill>
                <a:effectLst/>
                <a:latin typeface="inter-regular"/>
              </a:rPr>
              <a:t> Shell).</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Hay dos tipos de comandos de </a:t>
            </a:r>
            <a:r>
              <a:rPr lang="es-ES" b="0" i="0" dirty="0" err="1">
                <a:solidFill>
                  <a:srgbClr val="333333"/>
                </a:solidFill>
                <a:effectLst/>
                <a:latin typeface="inter-regular"/>
              </a:rPr>
              <a:t>shell</a:t>
            </a:r>
            <a:r>
              <a:rPr lang="es-ES" b="0" i="0" dirty="0">
                <a:solidFill>
                  <a:srgbClr val="333333"/>
                </a:solidFill>
                <a:effectLst/>
                <a:latin typeface="inter-regular"/>
              </a:rPr>
              <a:t>:</a:t>
            </a:r>
          </a:p>
        </p:txBody>
      </p:sp>
      <p:sp>
        <p:nvSpPr>
          <p:cNvPr id="9" name="CuadroTexto 8">
            <a:extLst>
              <a:ext uri="{FF2B5EF4-FFF2-40B4-BE49-F238E27FC236}">
                <a16:creationId xmlns:a16="http://schemas.microsoft.com/office/drawing/2014/main" id="{27CD48FC-9AE9-49F7-BD60-A6BA0C59AC9D}"/>
              </a:ext>
            </a:extLst>
          </p:cNvPr>
          <p:cNvSpPr txBox="1"/>
          <p:nvPr/>
        </p:nvSpPr>
        <p:spPr>
          <a:xfrm>
            <a:off x="2746346" y="4613512"/>
            <a:ext cx="6094602" cy="1754326"/>
          </a:xfrm>
          <a:prstGeom prst="rect">
            <a:avLst/>
          </a:prstGeom>
          <a:noFill/>
        </p:spPr>
        <p:txBody>
          <a:bodyPr wrap="square">
            <a:spAutoFit/>
          </a:bodyPr>
          <a:lstStyle/>
          <a:p>
            <a:pPr algn="just">
              <a:buFont typeface="Arial" panose="020B0604020202020204" pitchFamily="34" charset="0"/>
              <a:buChar char="•"/>
            </a:pPr>
            <a:r>
              <a:rPr lang="es-ES" b="1" i="0" dirty="0">
                <a:solidFill>
                  <a:srgbClr val="000000"/>
                </a:solidFill>
                <a:effectLst/>
                <a:latin typeface="inter-bold"/>
              </a:rPr>
              <a:t>Comandos de </a:t>
            </a:r>
            <a:r>
              <a:rPr lang="es-ES" b="1" i="0" dirty="0" err="1">
                <a:solidFill>
                  <a:srgbClr val="000000"/>
                </a:solidFill>
                <a:effectLst/>
                <a:latin typeface="inter-bold"/>
              </a:rPr>
              <a:t>shell</a:t>
            </a:r>
            <a:r>
              <a:rPr lang="es-ES" b="1" i="0" dirty="0">
                <a:solidFill>
                  <a:srgbClr val="000000"/>
                </a:solidFill>
                <a:effectLst/>
                <a:latin typeface="inter-bold"/>
              </a:rPr>
              <a:t> incorporados:</a:t>
            </a:r>
            <a:r>
              <a:rPr lang="es-ES" b="0" i="0" dirty="0">
                <a:solidFill>
                  <a:srgbClr val="000000"/>
                </a:solidFill>
                <a:effectLst/>
                <a:latin typeface="inter-regular"/>
              </a:rPr>
              <a:t> Son parte de un </a:t>
            </a:r>
            <a:r>
              <a:rPr lang="es-ES" b="0" i="0" dirty="0" err="1">
                <a:solidFill>
                  <a:srgbClr val="000000"/>
                </a:solidFill>
                <a:effectLst/>
                <a:latin typeface="inter-regular"/>
              </a:rPr>
              <a:t>shell</a:t>
            </a:r>
            <a:r>
              <a:rPr lang="es-ES" b="0" i="0" dirty="0">
                <a:solidFill>
                  <a:srgbClr val="000000"/>
                </a:solidFill>
                <a:effectLst/>
                <a:latin typeface="inter-regular"/>
              </a:rPr>
              <a:t>. Cada </a:t>
            </a:r>
            <a:r>
              <a:rPr lang="es-ES" b="0" i="0" dirty="0" err="1">
                <a:solidFill>
                  <a:srgbClr val="000000"/>
                </a:solidFill>
                <a:effectLst/>
                <a:latin typeface="inter-regular"/>
              </a:rPr>
              <a:t>shell</a:t>
            </a:r>
            <a:r>
              <a:rPr lang="es-ES" b="0" i="0" dirty="0">
                <a:solidFill>
                  <a:srgbClr val="000000"/>
                </a:solidFill>
                <a:effectLst/>
                <a:latin typeface="inter-regular"/>
              </a:rPr>
              <a:t> tiene algunos comandos integrados.</a:t>
            </a:r>
          </a:p>
          <a:p>
            <a:pPr algn="just">
              <a:buFont typeface="Arial" panose="020B0604020202020204" pitchFamily="34" charset="0"/>
              <a:buChar char="•"/>
            </a:pPr>
            <a:endParaRPr lang="es-ES" b="0" i="0" dirty="0">
              <a:solidFill>
                <a:srgbClr val="000000"/>
              </a:solidFill>
              <a:effectLst/>
              <a:latin typeface="inter-regular"/>
            </a:endParaRPr>
          </a:p>
          <a:p>
            <a:pPr algn="just">
              <a:buFont typeface="Arial" panose="020B0604020202020204" pitchFamily="34" charset="0"/>
              <a:buChar char="•"/>
            </a:pPr>
            <a:r>
              <a:rPr lang="es-ES" b="1" i="0" dirty="0">
                <a:solidFill>
                  <a:srgbClr val="000000"/>
                </a:solidFill>
                <a:effectLst/>
                <a:latin typeface="inter-bold"/>
              </a:rPr>
              <a:t>Comandos externos/Linux:</a:t>
            </a:r>
            <a:r>
              <a:rPr lang="es-ES" b="0" i="0" dirty="0">
                <a:solidFill>
                  <a:srgbClr val="000000"/>
                </a:solidFill>
                <a:effectLst/>
                <a:latin typeface="inter-regular"/>
              </a:rPr>
              <a:t> Cada comando externo es un programa ejecutable separado escrito en C u otros lenguajes de programación.</a:t>
            </a:r>
          </a:p>
        </p:txBody>
      </p:sp>
    </p:spTree>
    <p:extLst>
      <p:ext uri="{BB962C8B-B14F-4D97-AF65-F5344CB8AC3E}">
        <p14:creationId xmlns:p14="http://schemas.microsoft.com/office/powerpoint/2010/main" val="1582321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06D0756-3415-4EE6-B930-C5E79420DE79}"/>
              </a:ext>
            </a:extLst>
          </p:cNvPr>
          <p:cNvSpPr txBox="1"/>
          <p:nvPr/>
        </p:nvSpPr>
        <p:spPr>
          <a:xfrm>
            <a:off x="638962" y="58846"/>
            <a:ext cx="10209402" cy="6740307"/>
          </a:xfrm>
          <a:prstGeom prst="rect">
            <a:avLst/>
          </a:prstGeom>
          <a:noFill/>
        </p:spPr>
        <p:txBody>
          <a:bodyPr wrap="square">
            <a:spAutoFit/>
          </a:bodyPr>
          <a:lstStyle/>
          <a:p>
            <a:pPr algn="just"/>
            <a:r>
              <a:rPr lang="es-ES" sz="1600" b="0" i="0" dirty="0">
                <a:solidFill>
                  <a:srgbClr val="610B38"/>
                </a:solidFill>
                <a:effectLst/>
                <a:latin typeface="erdana"/>
              </a:rPr>
              <a:t>Características del sistema de archivos de Linux</a:t>
            </a:r>
          </a:p>
          <a:p>
            <a:pPr algn="just"/>
            <a:r>
              <a:rPr lang="es-ES" sz="1600" b="0" i="0" dirty="0">
                <a:solidFill>
                  <a:srgbClr val="333333"/>
                </a:solidFill>
                <a:effectLst/>
                <a:latin typeface="inter-regular"/>
              </a:rPr>
              <a:t>En Linux, el sistema de archivos crea una estructura de árbol. Todos los archivos están dispuestos como un árbol y sus ramas. El directorio superior llamado directorio </a:t>
            </a:r>
            <a:r>
              <a:rPr lang="es-ES" sz="1600" b="1" i="0" dirty="0">
                <a:solidFill>
                  <a:srgbClr val="333333"/>
                </a:solidFill>
                <a:effectLst/>
                <a:latin typeface="inter-bold"/>
              </a:rPr>
              <a:t>raíz (/)</a:t>
            </a:r>
            <a:r>
              <a:rPr lang="es-ES" sz="1600" b="0" i="0" dirty="0">
                <a:solidFill>
                  <a:srgbClr val="333333"/>
                </a:solidFill>
                <a:effectLst/>
                <a:latin typeface="inter-regular"/>
              </a:rPr>
              <a:t> . Se puede acceder a todos los demás directorios en Linux desde el directorio raíz.</a:t>
            </a:r>
          </a:p>
          <a:p>
            <a:pPr algn="just"/>
            <a:r>
              <a:rPr lang="es-ES" sz="1600" b="0" i="0" dirty="0">
                <a:solidFill>
                  <a:srgbClr val="333333"/>
                </a:solidFill>
                <a:effectLst/>
                <a:latin typeface="inter-regular"/>
              </a:rPr>
              <a:t>Algunas </a:t>
            </a:r>
            <a:r>
              <a:rPr lang="es-ES" sz="1600" b="0" i="0" u="none" strike="noStrike" dirty="0">
                <a:solidFill>
                  <a:srgbClr val="008000"/>
                </a:solidFill>
                <a:effectLst/>
                <a:latin typeface="inter-regular"/>
                <a:hlinkClick r:id="rId2"/>
              </a:rPr>
              <a:t>características clave del sistema de archivos de Linux</a:t>
            </a:r>
          </a:p>
          <a:p>
            <a:pPr algn="just"/>
            <a:r>
              <a:rPr lang="es-ES" sz="1600" b="0" i="0" dirty="0">
                <a:solidFill>
                  <a:srgbClr val="333333"/>
                </a:solidFill>
                <a:effectLst/>
                <a:latin typeface="inter-regular"/>
              </a:rPr>
              <a:t>son las siguientes:</a:t>
            </a:r>
          </a:p>
          <a:p>
            <a:pPr algn="just"/>
            <a:endParaRPr lang="es-ES" sz="1600" b="0" i="0" dirty="0">
              <a:solidFill>
                <a:srgbClr val="333333"/>
              </a:solidFill>
              <a:effectLst/>
              <a:latin typeface="inter-regular"/>
            </a:endParaRPr>
          </a:p>
          <a:p>
            <a:pPr algn="just">
              <a:buFont typeface="Arial" panose="020B0604020202020204" pitchFamily="34" charset="0"/>
              <a:buChar char="•"/>
            </a:pPr>
            <a:r>
              <a:rPr lang="es-ES" sz="1600" b="1" i="0" dirty="0">
                <a:solidFill>
                  <a:srgbClr val="000000"/>
                </a:solidFill>
                <a:effectLst/>
                <a:latin typeface="inter-bold"/>
              </a:rPr>
              <a:t>Especificación de rutas:</a:t>
            </a:r>
            <a:r>
              <a:rPr lang="es-ES" sz="1600" b="0" i="0" dirty="0">
                <a:solidFill>
                  <a:srgbClr val="000000"/>
                </a:solidFill>
                <a:effectLst/>
                <a:latin typeface="inter-regular"/>
              </a:rPr>
              <a:t> Linux no usa la barra invertida (\) para separar los componentes; utiliza una barra diagonal (/) como alternativa. Por ejemplo, al igual que en Windows, los datos pueden almacenarse en C:\Mis documentos\Trabajo, mientras que, en Linux, se almacenarían en /home/Mi documento/Trabajo.</a:t>
            </a:r>
          </a:p>
          <a:p>
            <a:pPr algn="just">
              <a:buFont typeface="Arial" panose="020B0604020202020204" pitchFamily="34" charset="0"/>
              <a:buChar char="•"/>
            </a:pPr>
            <a:endParaRPr lang="es-ES" sz="1600" b="0" i="0" dirty="0">
              <a:solidFill>
                <a:srgbClr val="000000"/>
              </a:solidFill>
              <a:effectLst/>
              <a:latin typeface="inter-regular"/>
            </a:endParaRPr>
          </a:p>
          <a:p>
            <a:pPr algn="just">
              <a:buFont typeface="Arial" panose="020B0604020202020204" pitchFamily="34" charset="0"/>
              <a:buChar char="•"/>
            </a:pPr>
            <a:r>
              <a:rPr lang="es-ES" sz="1600" b="1" i="0" dirty="0">
                <a:solidFill>
                  <a:srgbClr val="000000"/>
                </a:solidFill>
                <a:effectLst/>
                <a:latin typeface="inter-bold"/>
              </a:rPr>
              <a:t>Partición, directorios y unidades:</a:t>
            </a:r>
            <a:r>
              <a:rPr lang="es-ES" sz="1600" b="0" i="0" dirty="0">
                <a:solidFill>
                  <a:srgbClr val="000000"/>
                </a:solidFill>
                <a:effectLst/>
                <a:latin typeface="inter-regular"/>
              </a:rPr>
              <a:t> Linux no usa letras de unidad para organizar la unidad como lo hace Windows. En Linux, no podemos saber si nos dirigimos a una partición, un dispositivo de red o un directorio "ordinario" y una unidad.</a:t>
            </a:r>
          </a:p>
          <a:p>
            <a:pPr algn="just">
              <a:buFont typeface="Arial" panose="020B0604020202020204" pitchFamily="34" charset="0"/>
              <a:buChar char="•"/>
            </a:pPr>
            <a:endParaRPr lang="es-ES" sz="1600" b="0" i="0" dirty="0">
              <a:solidFill>
                <a:srgbClr val="000000"/>
              </a:solidFill>
              <a:effectLst/>
              <a:latin typeface="inter-regular"/>
            </a:endParaRPr>
          </a:p>
          <a:p>
            <a:pPr algn="just">
              <a:buFont typeface="Arial" panose="020B0604020202020204" pitchFamily="34" charset="0"/>
              <a:buChar char="•"/>
            </a:pPr>
            <a:r>
              <a:rPr lang="es-ES" sz="1600" b="1" i="0" dirty="0">
                <a:solidFill>
                  <a:srgbClr val="000000"/>
                </a:solidFill>
                <a:effectLst/>
                <a:latin typeface="inter-bold"/>
              </a:rPr>
              <a:t>Sensibilidad a mayúsculas y minúsculas:</a:t>
            </a:r>
            <a:r>
              <a:rPr lang="es-ES" sz="1600" b="0" i="0" dirty="0">
                <a:solidFill>
                  <a:srgbClr val="000000"/>
                </a:solidFill>
                <a:effectLst/>
                <a:latin typeface="inter-regular"/>
              </a:rPr>
              <a:t> el sistema de archivos de Linux distingue entre mayúsculas y minúsculas. Distingue entre nombres de archivo en minúsculas y mayúsculas. Por ejemplo, hay una diferencia entre test.txt y Test.txt en Linux. Esta regla también se aplica para directorios y comandos de Linux.</a:t>
            </a:r>
          </a:p>
          <a:p>
            <a:pPr algn="just">
              <a:buFont typeface="Arial" panose="020B0604020202020204" pitchFamily="34" charset="0"/>
              <a:buChar char="•"/>
            </a:pPr>
            <a:endParaRPr lang="es-ES" sz="1600" b="0" i="0" dirty="0">
              <a:solidFill>
                <a:srgbClr val="000000"/>
              </a:solidFill>
              <a:effectLst/>
              <a:latin typeface="inter-regular"/>
            </a:endParaRPr>
          </a:p>
          <a:p>
            <a:pPr algn="just">
              <a:buFont typeface="Arial" panose="020B0604020202020204" pitchFamily="34" charset="0"/>
              <a:buChar char="•"/>
            </a:pPr>
            <a:r>
              <a:rPr lang="es-ES" sz="1600" b="1" i="0" dirty="0">
                <a:solidFill>
                  <a:srgbClr val="000000"/>
                </a:solidFill>
                <a:effectLst/>
                <a:latin typeface="inter-bold"/>
              </a:rPr>
              <a:t>Extensiones de archivo:</a:t>
            </a:r>
            <a:r>
              <a:rPr lang="es-ES" sz="1600" b="0" i="0" dirty="0">
                <a:solidFill>
                  <a:srgbClr val="000000"/>
                </a:solidFill>
                <a:effectLst/>
                <a:latin typeface="inter-regular"/>
              </a:rPr>
              <a:t> en Linux, un archivo puede tener la extensión '.</a:t>
            </a:r>
            <a:r>
              <a:rPr lang="es-ES" sz="1600" b="0" i="0" dirty="0" err="1">
                <a:solidFill>
                  <a:srgbClr val="000000"/>
                </a:solidFill>
                <a:effectLst/>
                <a:latin typeface="inter-regular"/>
              </a:rPr>
              <a:t>txt</a:t>
            </a:r>
            <a:r>
              <a:rPr lang="es-ES" sz="1600" b="0" i="0" dirty="0">
                <a:solidFill>
                  <a:srgbClr val="000000"/>
                </a:solidFill>
                <a:effectLst/>
                <a:latin typeface="inter-regular"/>
              </a:rPr>
              <a:t>', pero no es necesario que un archivo tenga una extensión de archivo. Al trabajar con Shell, los principiantes tienen algunos problemas para diferenciar entre archivos y directorios. Si usamos el administrador de archivos gráfico, simboliza los archivos y carpetas.</a:t>
            </a:r>
          </a:p>
          <a:p>
            <a:pPr algn="just">
              <a:buFont typeface="Arial" panose="020B0604020202020204" pitchFamily="34" charset="0"/>
              <a:buChar char="•"/>
            </a:pPr>
            <a:endParaRPr lang="es-ES" sz="1600" b="0" i="0" dirty="0">
              <a:solidFill>
                <a:srgbClr val="000000"/>
              </a:solidFill>
              <a:effectLst/>
              <a:latin typeface="inter-regular"/>
            </a:endParaRPr>
          </a:p>
          <a:p>
            <a:pPr algn="just">
              <a:buFont typeface="Arial" panose="020B0604020202020204" pitchFamily="34" charset="0"/>
              <a:buChar char="•"/>
            </a:pPr>
            <a:r>
              <a:rPr lang="es-ES" sz="1600" b="1" i="0" dirty="0">
                <a:solidFill>
                  <a:srgbClr val="000000"/>
                </a:solidFill>
                <a:effectLst/>
                <a:latin typeface="inter-bold"/>
              </a:rPr>
              <a:t>Archivos ocultos:</a:t>
            </a:r>
            <a:r>
              <a:rPr lang="es-ES" sz="1600" b="0" i="0" dirty="0">
                <a:solidFill>
                  <a:srgbClr val="000000"/>
                </a:solidFill>
                <a:effectLst/>
                <a:latin typeface="inter-regular"/>
              </a:rPr>
              <a:t> Linux distingue entre archivos estándar y archivos ocultos, la mayoría de los archivos de configuración están ocultos en el sistema operativo Linux. Por lo general, no necesitamos acceder o leer los archivos ocultos. Los archivos ocultos en Linux están representados por un punto (.) antes del nombre del archivo (p. ej., .ignorar). Para acceder a los archivos, necesitamos cambiar la vista en el administrador de archivos o usar un comando específico en el </a:t>
            </a:r>
            <a:r>
              <a:rPr lang="es-ES" sz="1600" b="0" i="0" dirty="0" err="1">
                <a:solidFill>
                  <a:srgbClr val="000000"/>
                </a:solidFill>
                <a:effectLst/>
                <a:latin typeface="inter-regular"/>
              </a:rPr>
              <a:t>shell</a:t>
            </a:r>
            <a:r>
              <a:rPr lang="es-ES" sz="1600" b="0" i="0" dirty="0">
                <a:solidFill>
                  <a:srgbClr val="000000"/>
                </a:solidFill>
                <a:effectLst/>
                <a:latin typeface="inter-regular"/>
              </a:rPr>
              <a:t>.</a:t>
            </a:r>
          </a:p>
        </p:txBody>
      </p:sp>
    </p:spTree>
    <p:extLst>
      <p:ext uri="{BB962C8B-B14F-4D97-AF65-F5344CB8AC3E}">
        <p14:creationId xmlns:p14="http://schemas.microsoft.com/office/powerpoint/2010/main" val="4176025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26200AD-685F-40C7-ACC0-715F7AAA56AA}"/>
              </a:ext>
            </a:extLst>
          </p:cNvPr>
          <p:cNvSpPr txBox="1"/>
          <p:nvPr/>
        </p:nvSpPr>
        <p:spPr>
          <a:xfrm>
            <a:off x="899718" y="507182"/>
            <a:ext cx="10190527" cy="923330"/>
          </a:xfrm>
          <a:prstGeom prst="rect">
            <a:avLst/>
          </a:prstGeom>
          <a:noFill/>
        </p:spPr>
        <p:txBody>
          <a:bodyPr wrap="square">
            <a:spAutoFit/>
          </a:bodyPr>
          <a:lstStyle/>
          <a:p>
            <a:pPr algn="just"/>
            <a:r>
              <a:rPr lang="es-ES" b="0" i="0" dirty="0">
                <a:solidFill>
                  <a:srgbClr val="610B38"/>
                </a:solidFill>
                <a:effectLst/>
                <a:latin typeface="erdana"/>
              </a:rPr>
              <a:t>Tipos de sistema de archivos de Linux</a:t>
            </a:r>
          </a:p>
          <a:p>
            <a:pPr algn="just"/>
            <a:r>
              <a:rPr lang="es-ES" b="0" i="0" dirty="0">
                <a:solidFill>
                  <a:srgbClr val="333333"/>
                </a:solidFill>
                <a:effectLst/>
                <a:latin typeface="inter-regular"/>
              </a:rPr>
              <a:t>Cuando instalamos el sistema operativo Linux, Linux ofrece muchos sistemas de archivos como </a:t>
            </a:r>
            <a:r>
              <a:rPr lang="es-ES" b="1" i="0" dirty="0">
                <a:solidFill>
                  <a:srgbClr val="333333"/>
                </a:solidFill>
                <a:effectLst/>
                <a:latin typeface="inter-bold"/>
              </a:rPr>
              <a:t>Ext, Ext2, Ext3, Ext4, JFS, </a:t>
            </a:r>
            <a:r>
              <a:rPr lang="es-ES" b="1" i="0" dirty="0" err="1">
                <a:solidFill>
                  <a:srgbClr val="333333"/>
                </a:solidFill>
                <a:effectLst/>
                <a:latin typeface="inter-bold"/>
              </a:rPr>
              <a:t>ReiserFS</a:t>
            </a:r>
            <a:r>
              <a:rPr lang="es-ES" b="1" i="0" dirty="0">
                <a:solidFill>
                  <a:srgbClr val="333333"/>
                </a:solidFill>
                <a:effectLst/>
                <a:latin typeface="inter-bold"/>
              </a:rPr>
              <a:t>, XFS, </a:t>
            </a:r>
            <a:r>
              <a:rPr lang="es-ES" b="1" i="0" dirty="0" err="1">
                <a:solidFill>
                  <a:srgbClr val="333333"/>
                </a:solidFill>
                <a:effectLst/>
                <a:latin typeface="inter-bold"/>
              </a:rPr>
              <a:t>btrfs</a:t>
            </a:r>
            <a:r>
              <a:rPr lang="es-ES" b="0" i="0" dirty="0">
                <a:solidFill>
                  <a:srgbClr val="333333"/>
                </a:solidFill>
                <a:effectLst/>
                <a:latin typeface="inter-regular"/>
              </a:rPr>
              <a:t> y </a:t>
            </a:r>
            <a:r>
              <a:rPr lang="es-ES" b="1" i="0" dirty="0">
                <a:solidFill>
                  <a:srgbClr val="333333"/>
                </a:solidFill>
                <a:effectLst/>
                <a:latin typeface="inter-bold"/>
              </a:rPr>
              <a:t>swap</a:t>
            </a:r>
            <a:endParaRPr lang="es-ES" b="0" i="0" dirty="0">
              <a:solidFill>
                <a:srgbClr val="333333"/>
              </a:solidFill>
              <a:effectLst/>
              <a:latin typeface="inter-regular"/>
            </a:endParaRPr>
          </a:p>
        </p:txBody>
      </p:sp>
      <p:pic>
        <p:nvPicPr>
          <p:cNvPr id="4098" name="Picture 2" descr="Sistema de archivos Linux">
            <a:extLst>
              <a:ext uri="{FF2B5EF4-FFF2-40B4-BE49-F238E27FC236}">
                <a16:creationId xmlns:a16="http://schemas.microsoft.com/office/drawing/2014/main" id="{3465B29B-3DFC-4675-8E8A-7FFC4E297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352" y="1867949"/>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400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98D24E2-EA40-47DE-A2B4-65A69F3F8877}"/>
              </a:ext>
            </a:extLst>
          </p:cNvPr>
          <p:cNvSpPr txBox="1"/>
          <p:nvPr/>
        </p:nvSpPr>
        <p:spPr>
          <a:xfrm>
            <a:off x="1484850" y="1038829"/>
            <a:ext cx="8271545" cy="3970318"/>
          </a:xfrm>
          <a:prstGeom prst="rect">
            <a:avLst/>
          </a:prstGeom>
          <a:noFill/>
        </p:spPr>
        <p:txBody>
          <a:bodyPr wrap="square">
            <a:spAutoFit/>
          </a:bodyPr>
          <a:lstStyle/>
          <a:p>
            <a:pPr algn="just"/>
            <a:r>
              <a:rPr lang="es-ES" b="0" i="0" dirty="0">
                <a:solidFill>
                  <a:srgbClr val="610B4B"/>
                </a:solidFill>
                <a:effectLst/>
                <a:latin typeface="erdana"/>
              </a:rPr>
              <a:t>1. Sistema de archivos Ext, Ext2, Ext3 y Ext4</a:t>
            </a:r>
          </a:p>
          <a:p>
            <a:pPr algn="just"/>
            <a:r>
              <a:rPr lang="es-ES" b="0" i="0" dirty="0">
                <a:solidFill>
                  <a:srgbClr val="333333"/>
                </a:solidFill>
                <a:effectLst/>
                <a:latin typeface="inter-regular"/>
              </a:rPr>
              <a:t>El sistema de archivos Ext significa </a:t>
            </a:r>
            <a:r>
              <a:rPr lang="es-ES" b="1" i="0" dirty="0">
                <a:solidFill>
                  <a:srgbClr val="333333"/>
                </a:solidFill>
                <a:effectLst/>
                <a:latin typeface="inter-bold"/>
              </a:rPr>
              <a:t>Extended File </a:t>
            </a:r>
            <a:r>
              <a:rPr lang="es-ES" b="1" i="0" dirty="0" err="1">
                <a:solidFill>
                  <a:srgbClr val="333333"/>
                </a:solidFill>
                <a:effectLst/>
                <a:latin typeface="inter-bold"/>
              </a:rPr>
              <a:t>System</a:t>
            </a:r>
            <a:r>
              <a:rPr lang="es-ES" b="0" i="0" dirty="0">
                <a:solidFill>
                  <a:srgbClr val="333333"/>
                </a:solidFill>
                <a:effectLst/>
                <a:latin typeface="inter-regular"/>
              </a:rPr>
              <a:t> . Fue desarrollado principalmente para </a:t>
            </a:r>
            <a:r>
              <a:rPr lang="es-ES" b="1" i="0" dirty="0">
                <a:solidFill>
                  <a:srgbClr val="333333"/>
                </a:solidFill>
                <a:effectLst/>
                <a:latin typeface="inter-bold"/>
              </a:rPr>
              <a:t>MINIX OS</a:t>
            </a:r>
            <a:r>
              <a:rPr lang="es-ES" b="0" i="0" dirty="0">
                <a:solidFill>
                  <a:srgbClr val="333333"/>
                </a:solidFill>
                <a:effectLst/>
                <a:latin typeface="inter-regular"/>
              </a:rPr>
              <a:t> . El sistema de archivos Ext es una versión anterior y ya no se usa debido a algunas limitaciones.</a:t>
            </a:r>
          </a:p>
          <a:p>
            <a:pPr algn="just"/>
            <a:endParaRPr lang="es-ES" b="0" i="0" dirty="0">
              <a:solidFill>
                <a:srgbClr val="333333"/>
              </a:solidFill>
              <a:effectLst/>
              <a:latin typeface="inter-regular"/>
            </a:endParaRPr>
          </a:p>
          <a:p>
            <a:pPr algn="just"/>
            <a:r>
              <a:rPr lang="es-ES" b="1" i="0" dirty="0">
                <a:solidFill>
                  <a:srgbClr val="333333"/>
                </a:solidFill>
                <a:effectLst/>
                <a:latin typeface="inter-bold"/>
              </a:rPr>
              <a:t>Ext2</a:t>
            </a:r>
            <a:r>
              <a:rPr lang="es-ES" b="0" i="0" dirty="0">
                <a:solidFill>
                  <a:srgbClr val="333333"/>
                </a:solidFill>
                <a:effectLst/>
                <a:latin typeface="inter-regular"/>
              </a:rPr>
              <a:t> es el primer sistema de archivos de Linux que permite administrar dos terabytes de datos. Ext3 se desarrolla a través de Ext2; es una versión mejorada de Ext2 y contiene compatibilidad con versiones anteriores. El principal inconveniente de Ext3 es que no admite servidores porque este sistema de archivos no admite la recuperación de archivos ni la instantánea del disco.</a:t>
            </a:r>
          </a:p>
          <a:p>
            <a:pPr algn="just"/>
            <a:endParaRPr lang="es-ES" b="0" i="0" dirty="0">
              <a:solidFill>
                <a:srgbClr val="333333"/>
              </a:solidFill>
              <a:effectLst/>
              <a:latin typeface="inter-regular"/>
            </a:endParaRPr>
          </a:p>
          <a:p>
            <a:pPr algn="just"/>
            <a:r>
              <a:rPr lang="es-ES" b="1" i="0" dirty="0">
                <a:solidFill>
                  <a:srgbClr val="333333"/>
                </a:solidFill>
                <a:effectLst/>
                <a:latin typeface="inter-bold"/>
              </a:rPr>
              <a:t>El sistema de archivos Ext4</a:t>
            </a:r>
            <a:r>
              <a:rPr lang="es-ES" b="0" i="0" dirty="0">
                <a:solidFill>
                  <a:srgbClr val="333333"/>
                </a:solidFill>
                <a:effectLst/>
                <a:latin typeface="inter-regular"/>
              </a:rPr>
              <a:t> es el sistema de archivos más rápido entre todos los sistemas de archivos Ext. Es una opción muy compatible para los discos SSD (unidad de estado sólido), y es el sistema de archivos predeterminado en la distribución de Linux.</a:t>
            </a:r>
          </a:p>
        </p:txBody>
      </p:sp>
    </p:spTree>
    <p:extLst>
      <p:ext uri="{BB962C8B-B14F-4D97-AF65-F5344CB8AC3E}">
        <p14:creationId xmlns:p14="http://schemas.microsoft.com/office/powerpoint/2010/main" val="4008713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F29A0C2-35C3-4C94-BF91-333A416C82E2}"/>
              </a:ext>
            </a:extLst>
          </p:cNvPr>
          <p:cNvSpPr txBox="1"/>
          <p:nvPr/>
        </p:nvSpPr>
        <p:spPr>
          <a:xfrm>
            <a:off x="947955" y="278409"/>
            <a:ext cx="10016455" cy="6463308"/>
          </a:xfrm>
          <a:prstGeom prst="rect">
            <a:avLst/>
          </a:prstGeom>
          <a:noFill/>
        </p:spPr>
        <p:txBody>
          <a:bodyPr wrap="square">
            <a:spAutoFit/>
          </a:bodyPr>
          <a:lstStyle/>
          <a:p>
            <a:pPr algn="just"/>
            <a:r>
              <a:rPr lang="es-ES" b="0" i="0" dirty="0">
                <a:solidFill>
                  <a:srgbClr val="610B4B"/>
                </a:solidFill>
                <a:effectLst/>
                <a:latin typeface="erdana"/>
              </a:rPr>
              <a:t>2. Sistema de archivos JFS</a:t>
            </a:r>
          </a:p>
          <a:p>
            <a:pPr algn="just"/>
            <a:r>
              <a:rPr lang="es-ES" b="0" i="0" dirty="0">
                <a:solidFill>
                  <a:srgbClr val="333333"/>
                </a:solidFill>
                <a:effectLst/>
                <a:latin typeface="inter-regular"/>
              </a:rPr>
              <a:t>JFS son las siglas de </a:t>
            </a:r>
            <a:r>
              <a:rPr lang="es-ES" b="1" i="0" dirty="0" err="1">
                <a:solidFill>
                  <a:srgbClr val="333333"/>
                </a:solidFill>
                <a:effectLst/>
                <a:latin typeface="inter-bold"/>
              </a:rPr>
              <a:t>Journaled</a:t>
            </a:r>
            <a:r>
              <a:rPr lang="es-ES" b="1" i="0" dirty="0">
                <a:solidFill>
                  <a:srgbClr val="333333"/>
                </a:solidFill>
                <a:effectLst/>
                <a:latin typeface="inter-bold"/>
              </a:rPr>
              <a:t> File </a:t>
            </a:r>
            <a:r>
              <a:rPr lang="es-ES" b="1" i="0" dirty="0" err="1">
                <a:solidFill>
                  <a:srgbClr val="333333"/>
                </a:solidFill>
                <a:effectLst/>
                <a:latin typeface="inter-bold"/>
              </a:rPr>
              <a:t>System</a:t>
            </a:r>
            <a:r>
              <a:rPr lang="es-ES" b="0" i="0" dirty="0">
                <a:solidFill>
                  <a:srgbClr val="333333"/>
                </a:solidFill>
                <a:effectLst/>
                <a:latin typeface="inter-regular"/>
              </a:rPr>
              <a:t> y lo ha desarrollado </a:t>
            </a:r>
            <a:r>
              <a:rPr lang="es-ES" b="1" i="0" dirty="0">
                <a:solidFill>
                  <a:srgbClr val="333333"/>
                </a:solidFill>
                <a:effectLst/>
                <a:latin typeface="inter-bold"/>
              </a:rPr>
              <a:t>IBM para AIX Unix</a:t>
            </a:r>
            <a:r>
              <a:rPr lang="es-ES" b="0" i="0" dirty="0">
                <a:solidFill>
                  <a:srgbClr val="333333"/>
                </a:solidFill>
                <a:effectLst/>
                <a:latin typeface="inter-regular"/>
              </a:rPr>
              <a:t> . Es una alternativa al sistema de archivos Ext. También se puede usar en lugar de Ext4, donde se necesita estabilidad con pocos recursos. Es un sistema de archivos útil cuando la potencia </a:t>
            </a:r>
            <a:r>
              <a:rPr lang="es-ES" b="0" i="0" u="none" strike="noStrike" dirty="0">
                <a:solidFill>
                  <a:srgbClr val="008000"/>
                </a:solidFill>
                <a:effectLst/>
                <a:latin typeface="inter-regular"/>
                <a:hlinkClick r:id="rId2"/>
              </a:rPr>
              <a:t>de la CPU</a:t>
            </a:r>
          </a:p>
          <a:p>
            <a:pPr algn="just"/>
            <a:r>
              <a:rPr lang="es-ES" b="0" i="0" dirty="0">
                <a:solidFill>
                  <a:srgbClr val="333333"/>
                </a:solidFill>
                <a:effectLst/>
                <a:latin typeface="inter-regular"/>
              </a:rPr>
              <a:t>es limitada.</a:t>
            </a:r>
          </a:p>
          <a:p>
            <a:pPr algn="just"/>
            <a:r>
              <a:rPr lang="es-ES" b="0" i="0" dirty="0">
                <a:solidFill>
                  <a:srgbClr val="610B4B"/>
                </a:solidFill>
                <a:effectLst/>
                <a:latin typeface="erdana"/>
              </a:rPr>
              <a:t>3. Sistema de archivos </a:t>
            </a:r>
            <a:r>
              <a:rPr lang="es-ES" b="0" i="0" dirty="0" err="1">
                <a:solidFill>
                  <a:srgbClr val="610B4B"/>
                </a:solidFill>
                <a:effectLst/>
                <a:latin typeface="erdana"/>
              </a:rPr>
              <a:t>ReiserFS</a:t>
            </a:r>
            <a:endParaRPr lang="es-ES" b="0" i="0" dirty="0">
              <a:solidFill>
                <a:srgbClr val="610B4B"/>
              </a:solidFill>
              <a:effectLst/>
              <a:latin typeface="erdana"/>
            </a:endParaRPr>
          </a:p>
          <a:p>
            <a:pPr algn="just"/>
            <a:r>
              <a:rPr lang="es-ES" b="0" i="0" dirty="0" err="1">
                <a:solidFill>
                  <a:srgbClr val="333333"/>
                </a:solidFill>
                <a:effectLst/>
                <a:latin typeface="inter-regular"/>
              </a:rPr>
              <a:t>ReiserFS</a:t>
            </a:r>
            <a:r>
              <a:rPr lang="es-ES" b="0" i="0" dirty="0">
                <a:solidFill>
                  <a:srgbClr val="333333"/>
                </a:solidFill>
                <a:effectLst/>
                <a:latin typeface="inter-regular"/>
              </a:rPr>
              <a:t> es una alternativa al sistema de archivos Ext3. Tiene un rendimiento mejorado y funciones avanzadas. Anteriormente, </a:t>
            </a:r>
            <a:r>
              <a:rPr lang="es-ES" b="0" i="0" dirty="0" err="1">
                <a:solidFill>
                  <a:srgbClr val="333333"/>
                </a:solidFill>
                <a:effectLst/>
                <a:latin typeface="inter-regular"/>
              </a:rPr>
              <a:t>ReiserFS</a:t>
            </a:r>
            <a:r>
              <a:rPr lang="es-ES" b="0" i="0" dirty="0">
                <a:solidFill>
                  <a:srgbClr val="333333"/>
                </a:solidFill>
                <a:effectLst/>
                <a:latin typeface="inter-regular"/>
              </a:rPr>
              <a:t> se usaba como el sistema de archivos predeterminado en SUSE Linux, pero luego cambió algunas políticas, por lo que SUSE volvió a Ext3. Este sistema de archivos admite dinámicamente la extensión del archivo, pero tiene algunos inconvenientes en el rendimiento.</a:t>
            </a:r>
          </a:p>
          <a:p>
            <a:pPr algn="just"/>
            <a:r>
              <a:rPr lang="es-ES" b="0" i="0" dirty="0">
                <a:solidFill>
                  <a:srgbClr val="610B4B"/>
                </a:solidFill>
                <a:effectLst/>
                <a:latin typeface="erdana"/>
              </a:rPr>
              <a:t>4. Sistema de archivos XFS</a:t>
            </a:r>
          </a:p>
          <a:p>
            <a:pPr algn="just"/>
            <a:r>
              <a:rPr lang="es-ES" b="0" i="0" dirty="0">
                <a:solidFill>
                  <a:srgbClr val="333333"/>
                </a:solidFill>
                <a:effectLst/>
                <a:latin typeface="inter-regular"/>
              </a:rPr>
              <a:t>El sistema de archivos XFS se consideró como JFS de alta velocidad, desarrollado para el procesamiento de E/S en paralelo. La NASA todavía usa este sistema de archivos con su servidor de almacenamiento alto (servidor de 300+ Terabyte).</a:t>
            </a:r>
          </a:p>
          <a:p>
            <a:pPr algn="just"/>
            <a:r>
              <a:rPr lang="es-ES" b="0" i="0" dirty="0">
                <a:solidFill>
                  <a:srgbClr val="610B4B"/>
                </a:solidFill>
                <a:effectLst/>
                <a:latin typeface="erdana"/>
              </a:rPr>
              <a:t>5. Sistema de archivos </a:t>
            </a:r>
            <a:r>
              <a:rPr lang="es-ES" b="0" i="0" dirty="0" err="1">
                <a:solidFill>
                  <a:srgbClr val="610B4B"/>
                </a:solidFill>
                <a:effectLst/>
                <a:latin typeface="erdana"/>
              </a:rPr>
              <a:t>Btrfs</a:t>
            </a:r>
            <a:endParaRPr lang="es-ES" b="0" i="0" dirty="0">
              <a:solidFill>
                <a:srgbClr val="610B4B"/>
              </a:solidFill>
              <a:effectLst/>
              <a:latin typeface="erdana"/>
            </a:endParaRPr>
          </a:p>
          <a:p>
            <a:pPr algn="just"/>
            <a:r>
              <a:rPr lang="es-ES" b="0" i="0" dirty="0" err="1">
                <a:solidFill>
                  <a:srgbClr val="333333"/>
                </a:solidFill>
                <a:effectLst/>
                <a:latin typeface="inter-regular"/>
              </a:rPr>
              <a:t>Btrfs</a:t>
            </a:r>
            <a:r>
              <a:rPr lang="es-ES" b="0" i="0" dirty="0">
                <a:solidFill>
                  <a:srgbClr val="333333"/>
                </a:solidFill>
                <a:effectLst/>
                <a:latin typeface="inter-regular"/>
              </a:rPr>
              <a:t> significa el </a:t>
            </a:r>
            <a:r>
              <a:rPr lang="es-ES" b="1" i="0" dirty="0">
                <a:solidFill>
                  <a:srgbClr val="333333"/>
                </a:solidFill>
                <a:effectLst/>
                <a:latin typeface="inter-bold"/>
              </a:rPr>
              <a:t>sistema de archivos de árbol</a:t>
            </a:r>
            <a:r>
              <a:rPr lang="es-ES" b="0" i="0" dirty="0">
                <a:solidFill>
                  <a:srgbClr val="333333"/>
                </a:solidFill>
                <a:effectLst/>
                <a:latin typeface="inter-regular"/>
              </a:rPr>
              <a:t> B. Se utiliza para tolerancia a fallas, sistema de reparación, administración divertida, configuración de almacenamiento extensiva y más. No es un buen traje para el sistema de producción.</a:t>
            </a:r>
          </a:p>
          <a:p>
            <a:pPr algn="just"/>
            <a:r>
              <a:rPr lang="es-ES" b="0" i="0" dirty="0">
                <a:solidFill>
                  <a:srgbClr val="610B4B"/>
                </a:solidFill>
                <a:effectLst/>
                <a:latin typeface="erdana"/>
              </a:rPr>
              <a:t>6. Sistema de intercambio de archivos</a:t>
            </a:r>
          </a:p>
          <a:p>
            <a:pPr algn="just"/>
            <a:r>
              <a:rPr lang="es-ES" b="0" i="0" dirty="0">
                <a:solidFill>
                  <a:srgbClr val="333333"/>
                </a:solidFill>
                <a:effectLst/>
                <a:latin typeface="inter-regular"/>
              </a:rPr>
              <a:t>El sistema de archivos de intercambio se utiliza para la paginación de memoria en el sistema operativo Linux durante la hibernación del sistema. Un sistema que nunca entra en estado de hibernación debe tener un espacio de intercambio igual al tamaño de su </a:t>
            </a:r>
            <a:r>
              <a:rPr lang="es-ES" b="0" i="0" u="none" strike="noStrike" dirty="0">
                <a:solidFill>
                  <a:srgbClr val="008000"/>
                </a:solidFill>
                <a:effectLst/>
                <a:latin typeface="inter-regular"/>
                <a:hlinkClick r:id="rId3"/>
              </a:rPr>
              <a:t>RAM</a:t>
            </a:r>
          </a:p>
          <a:p>
            <a:pPr algn="just"/>
            <a:r>
              <a:rPr lang="es-ES" b="0" i="0" dirty="0">
                <a:solidFill>
                  <a:srgbClr val="333333"/>
                </a:solidFill>
                <a:effectLst/>
                <a:latin typeface="inter-regular"/>
              </a:rPr>
              <a:t>.</a:t>
            </a:r>
          </a:p>
        </p:txBody>
      </p:sp>
    </p:spTree>
    <p:extLst>
      <p:ext uri="{BB962C8B-B14F-4D97-AF65-F5344CB8AC3E}">
        <p14:creationId xmlns:p14="http://schemas.microsoft.com/office/powerpoint/2010/main" val="1931450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D374F37-7D6B-4F67-9B87-0D4DB655FD84}"/>
              </a:ext>
            </a:extLst>
          </p:cNvPr>
          <p:cNvSpPr txBox="1"/>
          <p:nvPr/>
        </p:nvSpPr>
        <p:spPr>
          <a:xfrm>
            <a:off x="891329" y="586635"/>
            <a:ext cx="9955635" cy="1200329"/>
          </a:xfrm>
          <a:prstGeom prst="rect">
            <a:avLst/>
          </a:prstGeom>
          <a:noFill/>
        </p:spPr>
        <p:txBody>
          <a:bodyPr wrap="square">
            <a:spAutoFit/>
          </a:bodyPr>
          <a:lstStyle/>
          <a:p>
            <a:pPr algn="just"/>
            <a:r>
              <a:rPr lang="es-ES" b="0" i="0" dirty="0">
                <a:solidFill>
                  <a:srgbClr val="610B38"/>
                </a:solidFill>
                <a:effectLst/>
                <a:latin typeface="erdana"/>
              </a:rPr>
              <a:t>Crear archivo de Linux</a:t>
            </a:r>
          </a:p>
          <a:p>
            <a:pPr algn="just"/>
            <a:r>
              <a:rPr lang="es-ES" b="0" i="0" dirty="0">
                <a:solidFill>
                  <a:srgbClr val="333333"/>
                </a:solidFill>
                <a:effectLst/>
                <a:latin typeface="inter-regular"/>
              </a:rPr>
              <a:t>El sistema de archivos de Linux considera todo como un archivo en Linux; ya sean imágenes de archivos de texto, particiones, programas compilados, directorios o dispositivos de hardware. Si no es un archivo, entonces debe ser un proceso. Para gestionar los datos, forma una estructura de árbol.</a:t>
            </a:r>
          </a:p>
        </p:txBody>
      </p:sp>
      <p:sp>
        <p:nvSpPr>
          <p:cNvPr id="5" name="CuadroTexto 4">
            <a:extLst>
              <a:ext uri="{FF2B5EF4-FFF2-40B4-BE49-F238E27FC236}">
                <a16:creationId xmlns:a16="http://schemas.microsoft.com/office/drawing/2014/main" id="{DF69AF2C-E5D2-49DA-8A64-17595B2B0AD0}"/>
              </a:ext>
            </a:extLst>
          </p:cNvPr>
          <p:cNvSpPr txBox="1"/>
          <p:nvPr/>
        </p:nvSpPr>
        <p:spPr>
          <a:xfrm>
            <a:off x="891329" y="2122306"/>
            <a:ext cx="6094602" cy="369332"/>
          </a:xfrm>
          <a:prstGeom prst="rect">
            <a:avLst/>
          </a:prstGeom>
          <a:noFill/>
        </p:spPr>
        <p:txBody>
          <a:bodyPr wrap="square">
            <a:spAutoFit/>
          </a:bodyPr>
          <a:lstStyle/>
          <a:p>
            <a:pPr algn="just"/>
            <a:r>
              <a:rPr lang="es-ES" b="0" i="0" dirty="0">
                <a:solidFill>
                  <a:srgbClr val="610B38"/>
                </a:solidFill>
                <a:effectLst/>
                <a:latin typeface="erdana"/>
              </a:rPr>
              <a:t>1. Usando el comando </a:t>
            </a:r>
            <a:r>
              <a:rPr lang="es-ES" b="0" i="0" dirty="0" err="1">
                <a:solidFill>
                  <a:srgbClr val="610B38"/>
                </a:solidFill>
                <a:effectLst/>
                <a:latin typeface="erdana"/>
              </a:rPr>
              <a:t>cat</a:t>
            </a:r>
            <a:endParaRPr lang="es-ES" b="0" i="0" dirty="0">
              <a:solidFill>
                <a:srgbClr val="610B38"/>
              </a:solidFill>
              <a:effectLst/>
              <a:latin typeface="erdana"/>
            </a:endParaRPr>
          </a:p>
        </p:txBody>
      </p:sp>
      <p:pic>
        <p:nvPicPr>
          <p:cNvPr id="7" name="Imagen 6">
            <a:extLst>
              <a:ext uri="{FF2B5EF4-FFF2-40B4-BE49-F238E27FC236}">
                <a16:creationId xmlns:a16="http://schemas.microsoft.com/office/drawing/2014/main" id="{6815055D-66DC-4321-8FCF-0333F48E06F0}"/>
              </a:ext>
            </a:extLst>
          </p:cNvPr>
          <p:cNvPicPr>
            <a:picLocks noChangeAspect="1"/>
          </p:cNvPicPr>
          <p:nvPr/>
        </p:nvPicPr>
        <p:blipFill rotWithShape="1">
          <a:blip r:embed="rId2"/>
          <a:srcRect l="6674" t="22997" r="58372" b="61835"/>
          <a:stretch/>
        </p:blipFill>
        <p:spPr>
          <a:xfrm>
            <a:off x="3196207" y="3636469"/>
            <a:ext cx="4261607" cy="1040235"/>
          </a:xfrm>
          <a:prstGeom prst="rect">
            <a:avLst/>
          </a:prstGeom>
        </p:spPr>
      </p:pic>
      <p:sp>
        <p:nvSpPr>
          <p:cNvPr id="9" name="CuadroTexto 8">
            <a:extLst>
              <a:ext uri="{FF2B5EF4-FFF2-40B4-BE49-F238E27FC236}">
                <a16:creationId xmlns:a16="http://schemas.microsoft.com/office/drawing/2014/main" id="{0C1B7B03-9D27-4636-9C5B-7C1323876A3F}"/>
              </a:ext>
            </a:extLst>
          </p:cNvPr>
          <p:cNvSpPr txBox="1"/>
          <p:nvPr/>
        </p:nvSpPr>
        <p:spPr>
          <a:xfrm>
            <a:off x="2627851" y="2575201"/>
            <a:ext cx="6094602" cy="646331"/>
          </a:xfrm>
          <a:prstGeom prst="rect">
            <a:avLst/>
          </a:prstGeom>
          <a:noFill/>
        </p:spPr>
        <p:txBody>
          <a:bodyPr wrap="square">
            <a:spAutoFit/>
          </a:bodyPr>
          <a:lstStyle/>
          <a:p>
            <a:r>
              <a:rPr lang="es-ES" b="0" i="0" dirty="0">
                <a:solidFill>
                  <a:srgbClr val="333333"/>
                </a:solidFill>
                <a:effectLst/>
                <a:latin typeface="inter-regular"/>
              </a:rPr>
              <a:t>Creamos un directorio y ejecutamos el comando </a:t>
            </a:r>
            <a:r>
              <a:rPr lang="es-ES" b="0" i="0" dirty="0" err="1">
                <a:solidFill>
                  <a:srgbClr val="333333"/>
                </a:solidFill>
                <a:effectLst/>
                <a:latin typeface="inter-regular"/>
              </a:rPr>
              <a:t>cat</a:t>
            </a:r>
            <a:r>
              <a:rPr lang="es-ES" b="0" i="0" dirty="0">
                <a:solidFill>
                  <a:srgbClr val="333333"/>
                </a:solidFill>
                <a:effectLst/>
                <a:latin typeface="inter-regular"/>
              </a:rPr>
              <a:t> para crear un archivo:</a:t>
            </a:r>
            <a:endParaRPr lang="es-ES" dirty="0"/>
          </a:p>
        </p:txBody>
      </p:sp>
    </p:spTree>
    <p:extLst>
      <p:ext uri="{BB962C8B-B14F-4D97-AF65-F5344CB8AC3E}">
        <p14:creationId xmlns:p14="http://schemas.microsoft.com/office/powerpoint/2010/main" val="2376531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6EA65D0-DB76-4F33-9974-200EFB8D9730}"/>
              </a:ext>
            </a:extLst>
          </p:cNvPr>
          <p:cNvPicPr>
            <a:picLocks noChangeAspect="1"/>
          </p:cNvPicPr>
          <p:nvPr/>
        </p:nvPicPr>
        <p:blipFill rotWithShape="1">
          <a:blip r:embed="rId2"/>
          <a:srcRect l="6536" t="22630" r="57890" b="57920"/>
          <a:stretch/>
        </p:blipFill>
        <p:spPr>
          <a:xfrm>
            <a:off x="2600587" y="1694576"/>
            <a:ext cx="4337108" cy="1333851"/>
          </a:xfrm>
          <a:prstGeom prst="rect">
            <a:avLst/>
          </a:prstGeom>
        </p:spPr>
      </p:pic>
      <p:sp>
        <p:nvSpPr>
          <p:cNvPr id="5" name="CuadroTexto 4">
            <a:extLst>
              <a:ext uri="{FF2B5EF4-FFF2-40B4-BE49-F238E27FC236}">
                <a16:creationId xmlns:a16="http://schemas.microsoft.com/office/drawing/2014/main" id="{AF093989-690E-4A8F-B694-C5161AEDC428}"/>
              </a:ext>
            </a:extLst>
          </p:cNvPr>
          <p:cNvSpPr txBox="1"/>
          <p:nvPr/>
        </p:nvSpPr>
        <p:spPr>
          <a:xfrm>
            <a:off x="1050721" y="372958"/>
            <a:ext cx="9066402" cy="923330"/>
          </a:xfrm>
          <a:prstGeom prst="rect">
            <a:avLst/>
          </a:prstGeom>
          <a:noFill/>
        </p:spPr>
        <p:txBody>
          <a:bodyPr wrap="square">
            <a:spAutoFit/>
          </a:bodyPr>
          <a:lstStyle/>
          <a:p>
            <a:r>
              <a:rPr lang="es-ES" b="0" i="0" dirty="0">
                <a:solidFill>
                  <a:srgbClr val="333333"/>
                </a:solidFill>
                <a:effectLst/>
                <a:latin typeface="inter-regular"/>
              </a:rPr>
              <a:t>El comando anterior creará un archivo de texto y entrará en el modo editor. Ahora, ingrese el texto deseado y presione la tecla </a:t>
            </a:r>
            <a:r>
              <a:rPr lang="es-ES" b="1" i="0" dirty="0">
                <a:solidFill>
                  <a:srgbClr val="333333"/>
                </a:solidFill>
                <a:effectLst/>
                <a:latin typeface="inter-bold"/>
              </a:rPr>
              <a:t>CTRL + D</a:t>
            </a:r>
            <a:r>
              <a:rPr lang="es-ES" b="0" i="0" dirty="0">
                <a:solidFill>
                  <a:srgbClr val="333333"/>
                </a:solidFill>
                <a:effectLst/>
                <a:latin typeface="inter-regular"/>
              </a:rPr>
              <a:t> para guardar y salir del archivo y volverá a la línea de comando.</a:t>
            </a:r>
            <a:endParaRPr lang="es-ES" dirty="0"/>
          </a:p>
        </p:txBody>
      </p:sp>
      <p:sp>
        <p:nvSpPr>
          <p:cNvPr id="7" name="CuadroTexto 6">
            <a:extLst>
              <a:ext uri="{FF2B5EF4-FFF2-40B4-BE49-F238E27FC236}">
                <a16:creationId xmlns:a16="http://schemas.microsoft.com/office/drawing/2014/main" id="{9F9CE38D-EA8F-4C2F-84FE-2395386EF02C}"/>
              </a:ext>
            </a:extLst>
          </p:cNvPr>
          <p:cNvSpPr txBox="1"/>
          <p:nvPr/>
        </p:nvSpPr>
        <p:spPr>
          <a:xfrm>
            <a:off x="1050721" y="3609174"/>
            <a:ext cx="8344949" cy="369332"/>
          </a:xfrm>
          <a:prstGeom prst="rect">
            <a:avLst/>
          </a:prstGeom>
          <a:noFill/>
        </p:spPr>
        <p:txBody>
          <a:bodyPr wrap="square">
            <a:spAutoFit/>
          </a:bodyPr>
          <a:lstStyle/>
          <a:p>
            <a:r>
              <a:rPr lang="es-ES" b="0" i="0" dirty="0">
                <a:solidFill>
                  <a:srgbClr val="333333"/>
                </a:solidFill>
                <a:effectLst/>
                <a:latin typeface="inter-regular"/>
              </a:rPr>
              <a:t>Para mostrar el contenido del archivo, ejecute el comando </a:t>
            </a:r>
            <a:r>
              <a:rPr lang="es-ES" b="0" i="0" dirty="0" err="1">
                <a:solidFill>
                  <a:srgbClr val="333333"/>
                </a:solidFill>
                <a:effectLst/>
                <a:latin typeface="inter-regular"/>
              </a:rPr>
              <a:t>cat</a:t>
            </a:r>
            <a:r>
              <a:rPr lang="es-ES" b="0" i="0" dirty="0">
                <a:solidFill>
                  <a:srgbClr val="333333"/>
                </a:solidFill>
                <a:effectLst/>
                <a:latin typeface="inter-regular"/>
              </a:rPr>
              <a:t> de la siguiente manera:</a:t>
            </a:r>
            <a:endParaRPr lang="es-ES" dirty="0"/>
          </a:p>
        </p:txBody>
      </p:sp>
      <p:pic>
        <p:nvPicPr>
          <p:cNvPr id="9" name="Imagen 8">
            <a:extLst>
              <a:ext uri="{FF2B5EF4-FFF2-40B4-BE49-F238E27FC236}">
                <a16:creationId xmlns:a16="http://schemas.microsoft.com/office/drawing/2014/main" id="{8D8F5718-5199-4414-B6B3-15350A217EF3}"/>
              </a:ext>
            </a:extLst>
          </p:cNvPr>
          <p:cNvPicPr>
            <a:picLocks noChangeAspect="1"/>
          </p:cNvPicPr>
          <p:nvPr/>
        </p:nvPicPr>
        <p:blipFill rotWithShape="1">
          <a:blip r:embed="rId3"/>
          <a:srcRect l="6536" t="22874" r="57890" b="48624"/>
          <a:stretch/>
        </p:blipFill>
        <p:spPr>
          <a:xfrm>
            <a:off x="2600587" y="4336756"/>
            <a:ext cx="4337109" cy="1954636"/>
          </a:xfrm>
          <a:prstGeom prst="rect">
            <a:avLst/>
          </a:prstGeom>
        </p:spPr>
      </p:pic>
    </p:spTree>
    <p:extLst>
      <p:ext uri="{BB962C8B-B14F-4D97-AF65-F5344CB8AC3E}">
        <p14:creationId xmlns:p14="http://schemas.microsoft.com/office/powerpoint/2010/main" val="4013667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80B2778-822D-4A3B-96CC-D94A9B70BA98}"/>
              </a:ext>
            </a:extLst>
          </p:cNvPr>
          <p:cNvSpPr txBox="1"/>
          <p:nvPr/>
        </p:nvSpPr>
        <p:spPr>
          <a:xfrm>
            <a:off x="908108" y="494032"/>
            <a:ext cx="10031136" cy="2862322"/>
          </a:xfrm>
          <a:prstGeom prst="rect">
            <a:avLst/>
          </a:prstGeom>
          <a:noFill/>
        </p:spPr>
        <p:txBody>
          <a:bodyPr wrap="square">
            <a:spAutoFit/>
          </a:bodyPr>
          <a:lstStyle/>
          <a:p>
            <a:pPr algn="just"/>
            <a:r>
              <a:rPr lang="es-ES" b="0" i="0" dirty="0">
                <a:solidFill>
                  <a:srgbClr val="610B38"/>
                </a:solidFill>
                <a:effectLst/>
                <a:latin typeface="erdana"/>
              </a:rPr>
              <a:t>2. Usando el comando </a:t>
            </a:r>
            <a:r>
              <a:rPr lang="es-ES" b="0" i="0" dirty="0" err="1">
                <a:solidFill>
                  <a:srgbClr val="610B38"/>
                </a:solidFill>
                <a:effectLst/>
                <a:latin typeface="erdana"/>
              </a:rPr>
              <a:t>touch</a:t>
            </a:r>
            <a:endParaRPr lang="es-ES" b="0" i="0" dirty="0">
              <a:solidFill>
                <a:srgbClr val="610B38"/>
              </a:solidFill>
              <a:effectLst/>
              <a:latin typeface="erdana"/>
            </a:endParaRPr>
          </a:p>
          <a:p>
            <a:pPr algn="just"/>
            <a:r>
              <a:rPr lang="es-ES" b="0" i="0" dirty="0">
                <a:solidFill>
                  <a:srgbClr val="333333"/>
                </a:solidFill>
                <a:effectLst/>
                <a:latin typeface="inter-regular"/>
              </a:rPr>
              <a:t>El comando </a:t>
            </a:r>
            <a:r>
              <a:rPr lang="es-ES" b="1" i="0" dirty="0">
                <a:solidFill>
                  <a:srgbClr val="333333"/>
                </a:solidFill>
                <a:effectLst/>
                <a:latin typeface="inter-bold"/>
              </a:rPr>
              <a:t>táctil</a:t>
            </a:r>
            <a:r>
              <a:rPr lang="es-ES" b="0" i="0" dirty="0">
                <a:solidFill>
                  <a:srgbClr val="333333"/>
                </a:solidFill>
                <a:effectLst/>
                <a:latin typeface="inter-regular"/>
              </a:rPr>
              <a:t> también es uno de los comandos populares en Linux. Se utiliza para </a:t>
            </a:r>
            <a:r>
              <a:rPr lang="es-ES" b="1" i="0" dirty="0">
                <a:solidFill>
                  <a:srgbClr val="333333"/>
                </a:solidFill>
                <a:effectLst/>
                <a:latin typeface="inter-bold"/>
              </a:rPr>
              <a:t>crear un nuevo archivo, actualizar la marca de tiempo en archivos y directorios existentes</a:t>
            </a:r>
            <a:r>
              <a:rPr lang="es-ES" b="0" i="0" dirty="0">
                <a:solidFill>
                  <a:srgbClr val="333333"/>
                </a:solidFill>
                <a:effectLst/>
                <a:latin typeface="inter-regular"/>
              </a:rPr>
              <a:t> . También puede crear archivos vacíos en Linux.</a:t>
            </a:r>
          </a:p>
          <a:p>
            <a:pPr algn="just"/>
            <a:endParaRPr lang="es-ES" dirty="0">
              <a:solidFill>
                <a:srgbClr val="333333"/>
              </a:solidFill>
              <a:latin typeface="inter-regular"/>
            </a:endParaRP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El </a:t>
            </a:r>
            <a:r>
              <a:rPr lang="es-ES" dirty="0">
                <a:solidFill>
                  <a:srgbClr val="008000"/>
                </a:solidFill>
                <a:latin typeface="inter-regular"/>
              </a:rPr>
              <a:t>comando </a:t>
            </a:r>
            <a:r>
              <a:rPr lang="es-ES" dirty="0" err="1">
                <a:solidFill>
                  <a:srgbClr val="008000"/>
                </a:solidFill>
                <a:latin typeface="inter-regular"/>
              </a:rPr>
              <a:t>touch</a:t>
            </a:r>
            <a:r>
              <a:rPr lang="es-ES" b="0" i="0" u="none" strike="noStrike" dirty="0">
                <a:solidFill>
                  <a:srgbClr val="008000"/>
                </a:solidFill>
                <a:effectLst/>
                <a:latin typeface="inter-regular"/>
              </a:rPr>
              <a:t> </a:t>
            </a:r>
            <a:r>
              <a:rPr lang="es-ES" b="0" i="0" dirty="0">
                <a:solidFill>
                  <a:srgbClr val="333333"/>
                </a:solidFill>
                <a:effectLst/>
                <a:latin typeface="inter-regular"/>
              </a:rPr>
              <a:t>es la forma más sencilla de crear un nuevo archivo desde la línea de comandos. Podemos crear varios archivos ejecutando este comando a la vez.</a:t>
            </a:r>
          </a:p>
          <a:p>
            <a:pPr algn="just"/>
            <a:r>
              <a:rPr lang="es-ES" b="0" i="0" dirty="0">
                <a:solidFill>
                  <a:srgbClr val="333333"/>
                </a:solidFill>
                <a:effectLst/>
                <a:latin typeface="inter-regular"/>
              </a:rPr>
              <a:t>Para crear un archivo, ejecute el comando táctil seguido del nombre del archivo como se indica a continuación:</a:t>
            </a:r>
          </a:p>
        </p:txBody>
      </p:sp>
      <p:pic>
        <p:nvPicPr>
          <p:cNvPr id="5" name="Imagen 4">
            <a:extLst>
              <a:ext uri="{FF2B5EF4-FFF2-40B4-BE49-F238E27FC236}">
                <a16:creationId xmlns:a16="http://schemas.microsoft.com/office/drawing/2014/main" id="{87A7CB9B-0B87-4055-9EE9-9CD74F1B01CE}"/>
              </a:ext>
            </a:extLst>
          </p:cNvPr>
          <p:cNvPicPr>
            <a:picLocks noChangeAspect="1"/>
          </p:cNvPicPr>
          <p:nvPr/>
        </p:nvPicPr>
        <p:blipFill rotWithShape="1">
          <a:blip r:embed="rId2"/>
          <a:srcRect l="6468" t="22997" r="57821" b="61468"/>
          <a:stretch/>
        </p:blipFill>
        <p:spPr>
          <a:xfrm>
            <a:off x="2759978" y="4005310"/>
            <a:ext cx="4353886" cy="1065402"/>
          </a:xfrm>
          <a:prstGeom prst="rect">
            <a:avLst/>
          </a:prstGeom>
        </p:spPr>
      </p:pic>
    </p:spTree>
    <p:extLst>
      <p:ext uri="{BB962C8B-B14F-4D97-AF65-F5344CB8AC3E}">
        <p14:creationId xmlns:p14="http://schemas.microsoft.com/office/powerpoint/2010/main" val="545662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59A29E-DDA3-42E9-9256-F835351426F3}"/>
              </a:ext>
            </a:extLst>
          </p:cNvPr>
          <p:cNvPicPr>
            <a:picLocks noChangeAspect="1"/>
          </p:cNvPicPr>
          <p:nvPr/>
        </p:nvPicPr>
        <p:blipFill rotWithShape="1">
          <a:blip r:embed="rId2"/>
          <a:srcRect l="6674" t="22631" r="57959" b="57675"/>
          <a:stretch/>
        </p:blipFill>
        <p:spPr>
          <a:xfrm>
            <a:off x="3154261" y="1132511"/>
            <a:ext cx="4311941" cy="1350629"/>
          </a:xfrm>
          <a:prstGeom prst="rect">
            <a:avLst/>
          </a:prstGeom>
        </p:spPr>
      </p:pic>
      <p:sp>
        <p:nvSpPr>
          <p:cNvPr id="5" name="CuadroTexto 4">
            <a:extLst>
              <a:ext uri="{FF2B5EF4-FFF2-40B4-BE49-F238E27FC236}">
                <a16:creationId xmlns:a16="http://schemas.microsoft.com/office/drawing/2014/main" id="{4A41F4E9-F4C5-4D89-8335-89B471073E5C}"/>
              </a:ext>
            </a:extLst>
          </p:cNvPr>
          <p:cNvSpPr txBox="1"/>
          <p:nvPr/>
        </p:nvSpPr>
        <p:spPr>
          <a:xfrm>
            <a:off x="1288757" y="542875"/>
            <a:ext cx="7212435" cy="369332"/>
          </a:xfrm>
          <a:prstGeom prst="rect">
            <a:avLst/>
          </a:prstGeom>
          <a:noFill/>
        </p:spPr>
        <p:txBody>
          <a:bodyPr wrap="square">
            <a:spAutoFit/>
          </a:bodyPr>
          <a:lstStyle/>
          <a:p>
            <a:r>
              <a:rPr lang="es-ES" b="0" i="0" dirty="0">
                <a:solidFill>
                  <a:srgbClr val="333333"/>
                </a:solidFill>
                <a:effectLst/>
                <a:latin typeface="inter-regular"/>
              </a:rPr>
              <a:t>Para listar la información del archivo creado, ejecute el siguiente comando:</a:t>
            </a:r>
            <a:endParaRPr lang="es-ES" dirty="0"/>
          </a:p>
        </p:txBody>
      </p:sp>
      <p:sp>
        <p:nvSpPr>
          <p:cNvPr id="7" name="CuadroTexto 6">
            <a:extLst>
              <a:ext uri="{FF2B5EF4-FFF2-40B4-BE49-F238E27FC236}">
                <a16:creationId xmlns:a16="http://schemas.microsoft.com/office/drawing/2014/main" id="{356C7CCC-5F45-4A95-A3C8-3EAE50431E22}"/>
              </a:ext>
            </a:extLst>
          </p:cNvPr>
          <p:cNvSpPr txBox="1"/>
          <p:nvPr/>
        </p:nvSpPr>
        <p:spPr>
          <a:xfrm>
            <a:off x="1288757" y="2881587"/>
            <a:ext cx="8996146" cy="923330"/>
          </a:xfrm>
          <a:prstGeom prst="rect">
            <a:avLst/>
          </a:prstGeom>
          <a:noFill/>
        </p:spPr>
        <p:txBody>
          <a:bodyPr wrap="square">
            <a:spAutoFit/>
          </a:bodyPr>
          <a:lstStyle/>
          <a:p>
            <a:r>
              <a:rPr lang="es-ES" b="0" i="0" dirty="0">
                <a:solidFill>
                  <a:srgbClr val="333333"/>
                </a:solidFill>
                <a:effectLst/>
                <a:latin typeface="inter-regular"/>
              </a:rPr>
              <a:t>Para crear varios archivos a la vez, especifique los archivos y sus extensiones después del comando </a:t>
            </a:r>
            <a:r>
              <a:rPr lang="es-ES" dirty="0" err="1">
                <a:solidFill>
                  <a:srgbClr val="333333"/>
                </a:solidFill>
                <a:latin typeface="inter-regular"/>
              </a:rPr>
              <a:t>touch</a:t>
            </a:r>
            <a:r>
              <a:rPr lang="es-ES" b="0" i="0" dirty="0">
                <a:solidFill>
                  <a:srgbClr val="333333"/>
                </a:solidFill>
                <a:effectLst/>
                <a:latin typeface="inter-regular"/>
              </a:rPr>
              <a:t> junto con un solo espacio. Ejecute el siguiente comando para crear tres archivos a la vez:</a:t>
            </a:r>
            <a:endParaRPr lang="es-ES" dirty="0"/>
          </a:p>
        </p:txBody>
      </p:sp>
      <p:pic>
        <p:nvPicPr>
          <p:cNvPr id="9" name="Imagen 8">
            <a:extLst>
              <a:ext uri="{FF2B5EF4-FFF2-40B4-BE49-F238E27FC236}">
                <a16:creationId xmlns:a16="http://schemas.microsoft.com/office/drawing/2014/main" id="{CE94188E-BA6C-42C3-B2E5-7A61216CB5AA}"/>
              </a:ext>
            </a:extLst>
          </p:cNvPr>
          <p:cNvPicPr>
            <a:picLocks noChangeAspect="1"/>
          </p:cNvPicPr>
          <p:nvPr/>
        </p:nvPicPr>
        <p:blipFill rotWithShape="1">
          <a:blip r:embed="rId3"/>
          <a:srcRect l="6399" t="22752" r="57615" b="51804"/>
          <a:stretch/>
        </p:blipFill>
        <p:spPr>
          <a:xfrm>
            <a:off x="3154261" y="4224305"/>
            <a:ext cx="4387442" cy="1744910"/>
          </a:xfrm>
          <a:prstGeom prst="rect">
            <a:avLst/>
          </a:prstGeom>
        </p:spPr>
      </p:pic>
    </p:spTree>
    <p:extLst>
      <p:ext uri="{BB962C8B-B14F-4D97-AF65-F5344CB8AC3E}">
        <p14:creationId xmlns:p14="http://schemas.microsoft.com/office/powerpoint/2010/main" val="1901364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1E9BEC3-0196-4B3F-A5D2-646202EF57DC}"/>
              </a:ext>
            </a:extLst>
          </p:cNvPr>
          <p:cNvSpPr txBox="1"/>
          <p:nvPr/>
        </p:nvSpPr>
        <p:spPr>
          <a:xfrm>
            <a:off x="1403057" y="437689"/>
            <a:ext cx="8336560" cy="369332"/>
          </a:xfrm>
          <a:prstGeom prst="rect">
            <a:avLst/>
          </a:prstGeom>
          <a:noFill/>
        </p:spPr>
        <p:txBody>
          <a:bodyPr wrap="square">
            <a:spAutoFit/>
          </a:bodyPr>
          <a:lstStyle/>
          <a:p>
            <a:r>
              <a:rPr lang="es-ES" b="0" i="0" dirty="0">
                <a:solidFill>
                  <a:srgbClr val="333333"/>
                </a:solidFill>
                <a:effectLst/>
                <a:latin typeface="inter-regular"/>
              </a:rPr>
              <a:t>Para crear dos tipos diferentes de archivos, ejecute el comando de la siguiente manera:</a:t>
            </a:r>
            <a:endParaRPr lang="es-ES" dirty="0"/>
          </a:p>
        </p:txBody>
      </p:sp>
      <p:pic>
        <p:nvPicPr>
          <p:cNvPr id="5" name="Imagen 4">
            <a:extLst>
              <a:ext uri="{FF2B5EF4-FFF2-40B4-BE49-F238E27FC236}">
                <a16:creationId xmlns:a16="http://schemas.microsoft.com/office/drawing/2014/main" id="{487EB131-1835-4A0E-8B98-46630CD23292}"/>
              </a:ext>
            </a:extLst>
          </p:cNvPr>
          <p:cNvPicPr>
            <a:picLocks noChangeAspect="1"/>
          </p:cNvPicPr>
          <p:nvPr/>
        </p:nvPicPr>
        <p:blipFill rotWithShape="1">
          <a:blip r:embed="rId2"/>
          <a:srcRect l="6606" t="22386" r="57821" b="60122"/>
          <a:stretch/>
        </p:blipFill>
        <p:spPr>
          <a:xfrm>
            <a:off x="3011649" y="1031844"/>
            <a:ext cx="4337108" cy="1199627"/>
          </a:xfrm>
          <a:prstGeom prst="rect">
            <a:avLst/>
          </a:prstGeom>
        </p:spPr>
      </p:pic>
      <p:sp>
        <p:nvSpPr>
          <p:cNvPr id="7" name="CuadroTexto 6">
            <a:extLst>
              <a:ext uri="{FF2B5EF4-FFF2-40B4-BE49-F238E27FC236}">
                <a16:creationId xmlns:a16="http://schemas.microsoft.com/office/drawing/2014/main" id="{8C4EC625-8AB0-4C51-A42E-61C6733C9C5A}"/>
              </a:ext>
            </a:extLst>
          </p:cNvPr>
          <p:cNvSpPr txBox="1"/>
          <p:nvPr/>
        </p:nvSpPr>
        <p:spPr>
          <a:xfrm>
            <a:off x="1403057" y="2422090"/>
            <a:ext cx="8932179" cy="369332"/>
          </a:xfrm>
          <a:prstGeom prst="rect">
            <a:avLst/>
          </a:prstGeom>
          <a:noFill/>
        </p:spPr>
        <p:txBody>
          <a:bodyPr wrap="square">
            <a:spAutoFit/>
          </a:bodyPr>
          <a:lstStyle/>
          <a:p>
            <a:r>
              <a:rPr lang="es-ES" b="0" i="0" dirty="0">
                <a:solidFill>
                  <a:srgbClr val="333333"/>
                </a:solidFill>
                <a:effectLst/>
                <a:latin typeface="inter-regular"/>
              </a:rPr>
              <a:t>Para mostrar el archivo y su marca de tiempo, ejecute el comando </a:t>
            </a:r>
            <a:r>
              <a:rPr lang="es-ES" b="1" i="0" dirty="0" err="1">
                <a:solidFill>
                  <a:srgbClr val="333333"/>
                </a:solidFill>
                <a:effectLst/>
                <a:latin typeface="inter-bold"/>
              </a:rPr>
              <a:t>ls</a:t>
            </a:r>
            <a:r>
              <a:rPr lang="es-ES" b="0" i="0" dirty="0">
                <a:solidFill>
                  <a:srgbClr val="333333"/>
                </a:solidFill>
                <a:effectLst/>
                <a:latin typeface="inter-regular"/>
              </a:rPr>
              <a:t> de la siguiente manera:</a:t>
            </a:r>
            <a:endParaRPr lang="es-ES" dirty="0"/>
          </a:p>
        </p:txBody>
      </p:sp>
      <p:pic>
        <p:nvPicPr>
          <p:cNvPr id="9" name="Imagen 8">
            <a:extLst>
              <a:ext uri="{FF2B5EF4-FFF2-40B4-BE49-F238E27FC236}">
                <a16:creationId xmlns:a16="http://schemas.microsoft.com/office/drawing/2014/main" id="{5F8AC728-2161-456C-AAA4-FC04396DEEED}"/>
              </a:ext>
            </a:extLst>
          </p:cNvPr>
          <p:cNvPicPr>
            <a:picLocks noChangeAspect="1"/>
          </p:cNvPicPr>
          <p:nvPr/>
        </p:nvPicPr>
        <p:blipFill rotWithShape="1">
          <a:blip r:embed="rId3"/>
          <a:srcRect l="6536" t="22874" r="57890" b="47034"/>
          <a:stretch/>
        </p:blipFill>
        <p:spPr>
          <a:xfrm>
            <a:off x="3011648" y="2982041"/>
            <a:ext cx="4337109" cy="2063693"/>
          </a:xfrm>
          <a:prstGeom prst="rect">
            <a:avLst/>
          </a:prstGeom>
        </p:spPr>
      </p:pic>
      <p:sp>
        <p:nvSpPr>
          <p:cNvPr id="11" name="CuadroTexto 10">
            <a:extLst>
              <a:ext uri="{FF2B5EF4-FFF2-40B4-BE49-F238E27FC236}">
                <a16:creationId xmlns:a16="http://schemas.microsoft.com/office/drawing/2014/main" id="{54757261-0CED-4312-8CF2-89C7DED46149}"/>
              </a:ext>
            </a:extLst>
          </p:cNvPr>
          <p:cNvSpPr txBox="1"/>
          <p:nvPr/>
        </p:nvSpPr>
        <p:spPr>
          <a:xfrm>
            <a:off x="1403057" y="5431871"/>
            <a:ext cx="9049626" cy="369332"/>
          </a:xfrm>
          <a:prstGeom prst="rect">
            <a:avLst/>
          </a:prstGeom>
          <a:noFill/>
        </p:spPr>
        <p:txBody>
          <a:bodyPr wrap="square">
            <a:spAutoFit/>
          </a:bodyPr>
          <a:lstStyle/>
          <a:p>
            <a:r>
              <a:rPr lang="es-ES" b="0" i="0" dirty="0">
                <a:solidFill>
                  <a:srgbClr val="333333"/>
                </a:solidFill>
                <a:effectLst/>
                <a:latin typeface="inter-regular"/>
              </a:rPr>
              <a:t>Si pasamos el nombre de un archivo existente, cambiará la marca de tiempo de ese archivo.</a:t>
            </a:r>
            <a:endParaRPr lang="es-ES" dirty="0"/>
          </a:p>
        </p:txBody>
      </p:sp>
    </p:spTree>
    <p:extLst>
      <p:ext uri="{BB962C8B-B14F-4D97-AF65-F5344CB8AC3E}">
        <p14:creationId xmlns:p14="http://schemas.microsoft.com/office/powerpoint/2010/main" val="25540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BDE112D-EA8A-42A2-AE74-9B64C5573B83}"/>
              </a:ext>
            </a:extLst>
          </p:cNvPr>
          <p:cNvSpPr txBox="1"/>
          <p:nvPr/>
        </p:nvSpPr>
        <p:spPr>
          <a:xfrm>
            <a:off x="882939" y="196302"/>
            <a:ext cx="10224083" cy="1754326"/>
          </a:xfrm>
          <a:prstGeom prst="rect">
            <a:avLst/>
          </a:prstGeom>
          <a:noFill/>
        </p:spPr>
        <p:txBody>
          <a:bodyPr wrap="square">
            <a:spAutoFit/>
          </a:bodyPr>
          <a:lstStyle/>
          <a:p>
            <a:pPr algn="just"/>
            <a:r>
              <a:rPr lang="es-ES" b="0" i="0" dirty="0">
                <a:solidFill>
                  <a:srgbClr val="610B38"/>
                </a:solidFill>
                <a:effectLst/>
                <a:latin typeface="erdana"/>
              </a:rPr>
              <a:t>3. Usar el símbolo de redirección (&gt;)</a:t>
            </a:r>
          </a:p>
          <a:p>
            <a:pPr algn="just"/>
            <a:r>
              <a:rPr lang="es-ES" b="0" i="0" dirty="0">
                <a:solidFill>
                  <a:srgbClr val="333333"/>
                </a:solidFill>
                <a:effectLst/>
                <a:latin typeface="inter-regular"/>
              </a:rPr>
              <a:t>También podemos crear un archivo usando el símbolo de redirección (&gt;) en la línea de comando. Para crear un archivo, solo tenemos que escribir un símbolo de redirección (&gt;) seguido del nombre del archivo. Este símbolo se usa principalmente para redirigir la salida. Hay dos formas de redirigir la salida. Si usamos el </a:t>
            </a:r>
            <a:r>
              <a:rPr lang="es-ES" b="1" i="0" dirty="0">
                <a:solidFill>
                  <a:srgbClr val="333333"/>
                </a:solidFill>
                <a:effectLst/>
                <a:latin typeface="inter-bold"/>
              </a:rPr>
              <a:t>operador</a:t>
            </a:r>
            <a:r>
              <a:rPr lang="es-ES" b="0" i="0" dirty="0">
                <a:solidFill>
                  <a:srgbClr val="333333"/>
                </a:solidFill>
                <a:effectLst/>
                <a:latin typeface="inter-regular"/>
              </a:rPr>
              <a:t> &gt; , sobrescribirá el archivo existente y el operador &gt;&gt; agregará la salida.</a:t>
            </a:r>
          </a:p>
          <a:p>
            <a:pPr algn="just"/>
            <a:r>
              <a:rPr lang="es-ES" b="0" i="0" dirty="0">
                <a:solidFill>
                  <a:srgbClr val="333333"/>
                </a:solidFill>
                <a:effectLst/>
                <a:latin typeface="inter-regular"/>
              </a:rPr>
              <a:t>Para crear un archivo con operador de redirección (&gt;), ejecute el comando de la siguiente manera:</a:t>
            </a:r>
          </a:p>
        </p:txBody>
      </p:sp>
      <p:pic>
        <p:nvPicPr>
          <p:cNvPr id="5" name="Imagen 4">
            <a:extLst>
              <a:ext uri="{FF2B5EF4-FFF2-40B4-BE49-F238E27FC236}">
                <a16:creationId xmlns:a16="http://schemas.microsoft.com/office/drawing/2014/main" id="{178ACD14-A68B-45E9-8390-C369A8B11C72}"/>
              </a:ext>
            </a:extLst>
          </p:cNvPr>
          <p:cNvPicPr>
            <a:picLocks noChangeAspect="1"/>
          </p:cNvPicPr>
          <p:nvPr/>
        </p:nvPicPr>
        <p:blipFill rotWithShape="1">
          <a:blip r:embed="rId2"/>
          <a:srcRect l="6606" t="22997" r="57821" b="61223"/>
          <a:stretch/>
        </p:blipFill>
        <p:spPr>
          <a:xfrm>
            <a:off x="2919369" y="2098628"/>
            <a:ext cx="4337108" cy="1082180"/>
          </a:xfrm>
          <a:prstGeom prst="rect">
            <a:avLst/>
          </a:prstGeom>
        </p:spPr>
      </p:pic>
      <p:sp>
        <p:nvSpPr>
          <p:cNvPr id="7" name="CuadroTexto 6">
            <a:extLst>
              <a:ext uri="{FF2B5EF4-FFF2-40B4-BE49-F238E27FC236}">
                <a16:creationId xmlns:a16="http://schemas.microsoft.com/office/drawing/2014/main" id="{D60FC66C-F1EF-4BB3-8B6E-D287EB5779AF}"/>
              </a:ext>
            </a:extLst>
          </p:cNvPr>
          <p:cNvSpPr txBox="1"/>
          <p:nvPr/>
        </p:nvSpPr>
        <p:spPr>
          <a:xfrm>
            <a:off x="882939" y="3328808"/>
            <a:ext cx="10224082" cy="1200329"/>
          </a:xfrm>
          <a:prstGeom prst="rect">
            <a:avLst/>
          </a:prstGeom>
          <a:noFill/>
        </p:spPr>
        <p:txBody>
          <a:bodyPr wrap="square">
            <a:spAutoFit/>
          </a:bodyPr>
          <a:lstStyle/>
          <a:p>
            <a:pPr algn="just"/>
            <a:r>
              <a:rPr lang="es-ES" b="0" i="0" dirty="0">
                <a:solidFill>
                  <a:srgbClr val="610B38"/>
                </a:solidFill>
                <a:effectLst/>
                <a:latin typeface="erdana"/>
              </a:rPr>
              <a:t>4. Usando el comando de eco</a:t>
            </a:r>
          </a:p>
          <a:p>
            <a:pPr algn="just"/>
            <a:r>
              <a:rPr lang="es-ES" b="0" i="0" dirty="0">
                <a:solidFill>
                  <a:srgbClr val="333333"/>
                </a:solidFill>
                <a:effectLst/>
                <a:latin typeface="inter-regular"/>
              </a:rPr>
              <a:t>El comando </a:t>
            </a:r>
            <a:r>
              <a:rPr lang="es-ES" b="1" i="0" dirty="0">
                <a:solidFill>
                  <a:srgbClr val="333333"/>
                </a:solidFill>
                <a:effectLst/>
                <a:latin typeface="inter-bold"/>
              </a:rPr>
              <a:t>echo</a:t>
            </a:r>
            <a:r>
              <a:rPr lang="es-ES" b="0" i="0" dirty="0">
                <a:solidFill>
                  <a:srgbClr val="333333"/>
                </a:solidFill>
                <a:effectLst/>
                <a:latin typeface="inter-regular"/>
              </a:rPr>
              <a:t> se usa para crear un archivo, pero debemos especificar el contenido del archivo en la línea de comando.</a:t>
            </a:r>
          </a:p>
          <a:p>
            <a:pPr algn="just"/>
            <a:r>
              <a:rPr lang="es-ES" b="0" i="0" dirty="0">
                <a:solidFill>
                  <a:srgbClr val="333333"/>
                </a:solidFill>
                <a:effectLst/>
                <a:latin typeface="inter-regular"/>
              </a:rPr>
              <a:t>Para crear el archivo con el comando echo, ejecute el comando de la siguiente manera:</a:t>
            </a:r>
          </a:p>
        </p:txBody>
      </p:sp>
      <p:pic>
        <p:nvPicPr>
          <p:cNvPr id="9" name="Imagen 8">
            <a:extLst>
              <a:ext uri="{FF2B5EF4-FFF2-40B4-BE49-F238E27FC236}">
                <a16:creationId xmlns:a16="http://schemas.microsoft.com/office/drawing/2014/main" id="{12D1CF39-C8C9-4040-9DCD-D6DFC78D536C}"/>
              </a:ext>
            </a:extLst>
          </p:cNvPr>
          <p:cNvPicPr>
            <a:picLocks noChangeAspect="1"/>
          </p:cNvPicPr>
          <p:nvPr/>
        </p:nvPicPr>
        <p:blipFill rotWithShape="1">
          <a:blip r:embed="rId3"/>
          <a:srcRect l="6331" t="22752" r="58095" b="56575"/>
          <a:stretch/>
        </p:blipFill>
        <p:spPr>
          <a:xfrm>
            <a:off x="2919369" y="4832897"/>
            <a:ext cx="4337108" cy="1417740"/>
          </a:xfrm>
          <a:prstGeom prst="rect">
            <a:avLst/>
          </a:prstGeom>
        </p:spPr>
      </p:pic>
    </p:spTree>
    <p:extLst>
      <p:ext uri="{BB962C8B-B14F-4D97-AF65-F5344CB8AC3E}">
        <p14:creationId xmlns:p14="http://schemas.microsoft.com/office/powerpoint/2010/main" val="252042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E6B9ACD-4F53-4F66-BCFD-90413F6AED8E}"/>
              </a:ext>
            </a:extLst>
          </p:cNvPr>
          <p:cNvSpPr txBox="1"/>
          <p:nvPr/>
        </p:nvSpPr>
        <p:spPr>
          <a:xfrm>
            <a:off x="2736908" y="671011"/>
            <a:ext cx="6094602" cy="369332"/>
          </a:xfrm>
          <a:prstGeom prst="rect">
            <a:avLst/>
          </a:prstGeom>
          <a:noFill/>
        </p:spPr>
        <p:txBody>
          <a:bodyPr wrap="square">
            <a:spAutoFit/>
          </a:bodyPr>
          <a:lstStyle/>
          <a:p>
            <a:pPr algn="just"/>
            <a:r>
              <a:rPr lang="es-ES" b="0" i="0" dirty="0">
                <a:solidFill>
                  <a:srgbClr val="610B38"/>
                </a:solidFill>
                <a:effectLst/>
                <a:latin typeface="erdana"/>
              </a:rPr>
              <a:t>Comandos de directorio de Linux</a:t>
            </a:r>
          </a:p>
        </p:txBody>
      </p:sp>
      <p:graphicFrame>
        <p:nvGraphicFramePr>
          <p:cNvPr id="4" name="Tabla 3">
            <a:extLst>
              <a:ext uri="{FF2B5EF4-FFF2-40B4-BE49-F238E27FC236}">
                <a16:creationId xmlns:a16="http://schemas.microsoft.com/office/drawing/2014/main" id="{B1D7857E-35E0-4245-BC6E-00102C021EE9}"/>
              </a:ext>
            </a:extLst>
          </p:cNvPr>
          <p:cNvGraphicFramePr>
            <a:graphicFrameLocks noGrp="1"/>
          </p:cNvGraphicFramePr>
          <p:nvPr>
            <p:extLst>
              <p:ext uri="{D42A27DB-BD31-4B8C-83A1-F6EECF244321}">
                <p14:modId xmlns:p14="http://schemas.microsoft.com/office/powerpoint/2010/main" val="1390876335"/>
              </p:ext>
            </p:extLst>
          </p:nvPr>
        </p:nvGraphicFramePr>
        <p:xfrm>
          <a:off x="1998632" y="1518423"/>
          <a:ext cx="8194736" cy="4358058"/>
        </p:xfrm>
        <a:graphic>
          <a:graphicData uri="http://schemas.openxmlformats.org/drawingml/2006/table">
            <a:tbl>
              <a:tblPr/>
              <a:tblGrid>
                <a:gridCol w="2583155">
                  <a:extLst>
                    <a:ext uri="{9D8B030D-6E8A-4147-A177-3AD203B41FA5}">
                      <a16:colId xmlns:a16="http://schemas.microsoft.com/office/drawing/2014/main" val="2750495683"/>
                    </a:ext>
                  </a:extLst>
                </a:gridCol>
                <a:gridCol w="5611581">
                  <a:extLst>
                    <a:ext uri="{9D8B030D-6E8A-4147-A177-3AD203B41FA5}">
                      <a16:colId xmlns:a16="http://schemas.microsoft.com/office/drawing/2014/main" val="3862768529"/>
                    </a:ext>
                  </a:extLst>
                </a:gridCol>
              </a:tblGrid>
              <a:tr h="406782">
                <a:tc>
                  <a:txBody>
                    <a:bodyPr/>
                    <a:lstStyle/>
                    <a:p>
                      <a:pPr algn="l" fontAlgn="t"/>
                      <a:r>
                        <a:rPr lang="es-ES" sz="1500">
                          <a:solidFill>
                            <a:srgbClr val="000000"/>
                          </a:solidFill>
                          <a:effectLst/>
                          <a:latin typeface="times new roman" panose="02020603050405020304" pitchFamily="18" charset="0"/>
                        </a:rPr>
                        <a:t>Comando de directorio</a:t>
                      </a:r>
                    </a:p>
                  </a:txBody>
                  <a:tcPr marL="92451" marR="92451" marT="92451" marB="92451">
                    <a:lnL w="9525" cap="flat" cmpd="sng" algn="ctr">
                      <a:solidFill>
                        <a:srgbClr val="F08EFF"/>
                      </a:solidFill>
                      <a:prstDash val="solid"/>
                      <a:round/>
                      <a:headEnd type="none" w="med" len="med"/>
                      <a:tailEnd type="none" w="med" len="med"/>
                    </a:lnL>
                    <a:lnR w="9525" cap="flat" cmpd="sng" algn="ctr">
                      <a:solidFill>
                        <a:srgbClr val="F08EFF"/>
                      </a:solidFill>
                      <a:prstDash val="solid"/>
                      <a:round/>
                      <a:headEnd type="none" w="med" len="med"/>
                      <a:tailEnd type="none" w="med" len="med"/>
                    </a:lnR>
                    <a:lnT w="9525" cap="flat" cmpd="sng" algn="ctr">
                      <a:solidFill>
                        <a:srgbClr val="F08EF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s-ES" sz="1500">
                          <a:solidFill>
                            <a:srgbClr val="000000"/>
                          </a:solidFill>
                          <a:effectLst/>
                          <a:latin typeface="times new roman" panose="02020603050405020304" pitchFamily="18" charset="0"/>
                        </a:rPr>
                        <a:t>Descripción</a:t>
                      </a:r>
                    </a:p>
                  </a:txBody>
                  <a:tcPr marL="92451" marR="92451" marT="92451" marB="92451">
                    <a:lnL w="9525" cap="flat" cmpd="sng" algn="ctr">
                      <a:solidFill>
                        <a:srgbClr val="F08EFF"/>
                      </a:solidFill>
                      <a:prstDash val="solid"/>
                      <a:round/>
                      <a:headEnd type="none" w="med" len="med"/>
                      <a:tailEnd type="none" w="med" len="med"/>
                    </a:lnL>
                    <a:lnR w="9525" cap="flat" cmpd="sng" algn="ctr">
                      <a:solidFill>
                        <a:srgbClr val="F08EFF"/>
                      </a:solidFill>
                      <a:prstDash val="solid"/>
                      <a:round/>
                      <a:headEnd type="none" w="med" len="med"/>
                      <a:tailEnd type="none" w="med" len="med"/>
                    </a:lnR>
                    <a:lnT w="9525" cap="flat" cmpd="sng" algn="ctr">
                      <a:solidFill>
                        <a:srgbClr val="F08EFF"/>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357263494"/>
                  </a:ext>
                </a:extLst>
              </a:tr>
              <a:tr h="1232674">
                <a:tc>
                  <a:txBody>
                    <a:bodyPr/>
                    <a:lstStyle/>
                    <a:p>
                      <a:pPr algn="just" fontAlgn="t"/>
                      <a:r>
                        <a:rPr lang="es-ES" sz="1500" u="none" strike="noStrike" dirty="0" err="1">
                          <a:solidFill>
                            <a:srgbClr val="008000"/>
                          </a:solidFill>
                          <a:effectLst/>
                          <a:latin typeface="inter-regular"/>
                          <a:hlinkClick r:id="rId2"/>
                        </a:rPr>
                        <a:t>pwd</a:t>
                      </a:r>
                      <a:endParaRPr lang="es-ES" sz="1500" u="none" strike="noStrike" dirty="0">
                        <a:solidFill>
                          <a:srgbClr val="008000"/>
                        </a:solidFill>
                        <a:effectLst/>
                        <a:latin typeface="inter-regular"/>
                        <a:hlinkClick r:id="rId2"/>
                      </a:endParaRP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s-ES" sz="1500">
                          <a:solidFill>
                            <a:srgbClr val="333333"/>
                          </a:solidFill>
                          <a:effectLst/>
                          <a:latin typeface="inter-regular"/>
                        </a:rPr>
                        <a:t>El comando pwd significa (directorio de trabajo de impresión). Muestra la ubicación de trabajo actual o el directorio del usuario. Muestra toda la ruta de trabajo comenzando con /. Es un comando incorporado.</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77286902"/>
                  </a:ext>
                </a:extLst>
              </a:tr>
              <a:tr h="788911">
                <a:tc>
                  <a:txBody>
                    <a:bodyPr/>
                    <a:lstStyle/>
                    <a:p>
                      <a:pPr algn="just" fontAlgn="t"/>
                      <a:r>
                        <a:rPr lang="es-ES" sz="1500" u="none" strike="noStrike">
                          <a:solidFill>
                            <a:srgbClr val="008000"/>
                          </a:solidFill>
                          <a:effectLst/>
                          <a:latin typeface="inter-regular"/>
                          <a:hlinkClick r:id="rId3"/>
                        </a:rPr>
                        <a:t>ls</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s-ES" sz="1500">
                          <a:solidFill>
                            <a:srgbClr val="333333"/>
                          </a:solidFill>
                          <a:effectLst/>
                          <a:latin typeface="inter-regular"/>
                        </a:rPr>
                        <a:t>El comando ls se usa para mostrar la lista de una carpeta. Enumerará todos los archivos en la carpeta dirigida.</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82925632"/>
                  </a:ext>
                </a:extLst>
              </a:tr>
              <a:tr h="788911">
                <a:tc>
                  <a:txBody>
                    <a:bodyPr/>
                    <a:lstStyle/>
                    <a:p>
                      <a:pPr algn="just" fontAlgn="t"/>
                      <a:r>
                        <a:rPr lang="es-ES" sz="1500" u="none" strike="noStrike" dirty="0">
                          <a:solidFill>
                            <a:srgbClr val="008000"/>
                          </a:solidFill>
                          <a:effectLst/>
                          <a:latin typeface="inter-regular"/>
                          <a:hlinkClick r:id="rId4"/>
                        </a:rPr>
                        <a:t>cd</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s-ES" sz="1500">
                          <a:solidFill>
                            <a:srgbClr val="333333"/>
                          </a:solidFill>
                          <a:effectLst/>
                          <a:latin typeface="inter-regular"/>
                        </a:rPr>
                        <a:t>El comando cd significa (cambiar de directorio). Se utiliza para cambiar al directorio en el que desea trabajar desde el directorio actual.</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10885801"/>
                  </a:ext>
                </a:extLst>
              </a:tr>
              <a:tr h="567030">
                <a:tc>
                  <a:txBody>
                    <a:bodyPr/>
                    <a:lstStyle/>
                    <a:p>
                      <a:pPr algn="just" fontAlgn="t"/>
                      <a:r>
                        <a:rPr lang="es-ES" sz="1500" u="none" strike="noStrike">
                          <a:solidFill>
                            <a:srgbClr val="008000"/>
                          </a:solidFill>
                          <a:effectLst/>
                          <a:latin typeface="inter-regular"/>
                          <a:hlinkClick r:id="rId5"/>
                        </a:rPr>
                        <a:t>mkdir</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s-ES" sz="1500">
                          <a:solidFill>
                            <a:srgbClr val="333333"/>
                          </a:solidFill>
                          <a:effectLst/>
                          <a:latin typeface="inter-regular"/>
                        </a:rPr>
                        <a:t>Con el comando mkdir puede crear su propio directorio.</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034293855"/>
                  </a:ext>
                </a:extLst>
              </a:tr>
              <a:tr h="567030">
                <a:tc>
                  <a:txBody>
                    <a:bodyPr/>
                    <a:lstStyle/>
                    <a:p>
                      <a:pPr algn="just" fontAlgn="t"/>
                      <a:r>
                        <a:rPr lang="es-ES" sz="1500" u="none" strike="noStrike">
                          <a:solidFill>
                            <a:srgbClr val="008000"/>
                          </a:solidFill>
                          <a:effectLst/>
                          <a:latin typeface="inter-regular"/>
                          <a:hlinkClick r:id="rId6"/>
                        </a:rPr>
                        <a:t>rmdir</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s-ES" sz="1500" dirty="0">
                          <a:solidFill>
                            <a:srgbClr val="333333"/>
                          </a:solidFill>
                          <a:effectLst/>
                          <a:latin typeface="inter-regular"/>
                        </a:rPr>
                        <a:t>El comando </a:t>
                      </a:r>
                      <a:r>
                        <a:rPr lang="es-ES" sz="1500" dirty="0" err="1">
                          <a:solidFill>
                            <a:srgbClr val="333333"/>
                          </a:solidFill>
                          <a:effectLst/>
                          <a:latin typeface="inter-regular"/>
                        </a:rPr>
                        <a:t>rmdir</a:t>
                      </a:r>
                      <a:r>
                        <a:rPr lang="es-ES" sz="1500" dirty="0">
                          <a:solidFill>
                            <a:srgbClr val="333333"/>
                          </a:solidFill>
                          <a:effectLst/>
                          <a:latin typeface="inter-regular"/>
                        </a:rPr>
                        <a:t> se usa para eliminar un directorio de su sistema.</a:t>
                      </a:r>
                    </a:p>
                  </a:txBody>
                  <a:tcPr marL="61634" marR="61634" marT="61634" marB="6163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29084458"/>
                  </a:ext>
                </a:extLst>
              </a:tr>
            </a:tbl>
          </a:graphicData>
        </a:graphic>
      </p:graphicFrame>
    </p:spTree>
    <p:extLst>
      <p:ext uri="{BB962C8B-B14F-4D97-AF65-F5344CB8AC3E}">
        <p14:creationId xmlns:p14="http://schemas.microsoft.com/office/powerpoint/2010/main" val="3526757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9785849-919E-4F52-84E1-ACAFF370FF09}"/>
              </a:ext>
            </a:extLst>
          </p:cNvPr>
          <p:cNvSpPr txBox="1"/>
          <p:nvPr/>
        </p:nvSpPr>
        <p:spPr>
          <a:xfrm>
            <a:off x="882940" y="221794"/>
            <a:ext cx="9703965" cy="1200329"/>
          </a:xfrm>
          <a:prstGeom prst="rect">
            <a:avLst/>
          </a:prstGeom>
          <a:noFill/>
        </p:spPr>
        <p:txBody>
          <a:bodyPr wrap="square">
            <a:spAutoFit/>
          </a:bodyPr>
          <a:lstStyle/>
          <a:p>
            <a:pPr algn="just"/>
            <a:r>
              <a:rPr lang="es-ES" b="0" i="0" dirty="0">
                <a:solidFill>
                  <a:srgbClr val="610B38"/>
                </a:solidFill>
                <a:effectLst/>
                <a:latin typeface="erdana"/>
              </a:rPr>
              <a:t>5. Usando el comando </a:t>
            </a:r>
            <a:r>
              <a:rPr lang="es-ES" b="0" i="0" dirty="0" err="1">
                <a:solidFill>
                  <a:srgbClr val="610B38"/>
                </a:solidFill>
                <a:effectLst/>
                <a:latin typeface="erdana"/>
              </a:rPr>
              <a:t>printf</a:t>
            </a:r>
            <a:endParaRPr lang="es-ES" b="0" i="0" dirty="0">
              <a:solidFill>
                <a:srgbClr val="610B38"/>
              </a:solidFill>
              <a:effectLst/>
              <a:latin typeface="erdana"/>
            </a:endParaRPr>
          </a:p>
          <a:p>
            <a:pPr algn="just"/>
            <a:r>
              <a:rPr lang="es-ES" b="0" i="0" dirty="0">
                <a:solidFill>
                  <a:srgbClr val="333333"/>
                </a:solidFill>
                <a:effectLst/>
                <a:latin typeface="inter-regular"/>
              </a:rPr>
              <a:t>También podemos crear un archivo usando el comando </a:t>
            </a:r>
            <a:r>
              <a:rPr lang="es-ES" b="1" i="0" dirty="0" err="1">
                <a:solidFill>
                  <a:srgbClr val="333333"/>
                </a:solidFill>
                <a:effectLst/>
                <a:latin typeface="inter-bold"/>
              </a:rPr>
              <a:t>printf</a:t>
            </a:r>
            <a:r>
              <a:rPr lang="es-ES" b="1" i="0" dirty="0">
                <a:solidFill>
                  <a:srgbClr val="333333"/>
                </a:solidFill>
                <a:effectLst/>
                <a:latin typeface="inter-bold"/>
              </a:rPr>
              <a:t> . </a:t>
            </a:r>
            <a:r>
              <a:rPr lang="es-ES" b="0" i="0" dirty="0">
                <a:solidFill>
                  <a:srgbClr val="333333"/>
                </a:solidFill>
                <a:effectLst/>
                <a:latin typeface="inter-regular"/>
              </a:rPr>
              <a:t>Para esto necesitamos especificar el contenido del archivo en la línea de comando.</a:t>
            </a:r>
          </a:p>
          <a:p>
            <a:pPr algn="just"/>
            <a:r>
              <a:rPr lang="es-ES" b="0" i="0" dirty="0">
                <a:solidFill>
                  <a:srgbClr val="333333"/>
                </a:solidFill>
                <a:effectLst/>
                <a:latin typeface="inter-regular"/>
              </a:rPr>
              <a:t>Para crear un archivo con el comando </a:t>
            </a:r>
            <a:r>
              <a:rPr lang="es-ES" b="0" i="0" dirty="0" err="1">
                <a:solidFill>
                  <a:srgbClr val="333333"/>
                </a:solidFill>
                <a:effectLst/>
                <a:latin typeface="inter-regular"/>
              </a:rPr>
              <a:t>printf</a:t>
            </a:r>
            <a:r>
              <a:rPr lang="es-ES" b="0" i="0" dirty="0">
                <a:solidFill>
                  <a:srgbClr val="333333"/>
                </a:solidFill>
                <a:effectLst/>
                <a:latin typeface="inter-regular"/>
              </a:rPr>
              <a:t>, ejecute el comando de la siguiente manera:</a:t>
            </a:r>
          </a:p>
        </p:txBody>
      </p:sp>
      <p:pic>
        <p:nvPicPr>
          <p:cNvPr id="5" name="Imagen 4">
            <a:extLst>
              <a:ext uri="{FF2B5EF4-FFF2-40B4-BE49-F238E27FC236}">
                <a16:creationId xmlns:a16="http://schemas.microsoft.com/office/drawing/2014/main" id="{BEC0C361-D976-4708-BC55-30EBB239A63D}"/>
              </a:ext>
            </a:extLst>
          </p:cNvPr>
          <p:cNvPicPr>
            <a:picLocks noChangeAspect="1"/>
          </p:cNvPicPr>
          <p:nvPr/>
        </p:nvPicPr>
        <p:blipFill rotWithShape="1">
          <a:blip r:embed="rId2"/>
          <a:srcRect l="6536" t="22874" r="57890" b="55597"/>
          <a:stretch/>
        </p:blipFill>
        <p:spPr>
          <a:xfrm>
            <a:off x="2734811" y="1510018"/>
            <a:ext cx="4337108" cy="1476464"/>
          </a:xfrm>
          <a:prstGeom prst="rect">
            <a:avLst/>
          </a:prstGeom>
        </p:spPr>
      </p:pic>
      <p:sp>
        <p:nvSpPr>
          <p:cNvPr id="7" name="CuadroTexto 6">
            <a:extLst>
              <a:ext uri="{FF2B5EF4-FFF2-40B4-BE49-F238E27FC236}">
                <a16:creationId xmlns:a16="http://schemas.microsoft.com/office/drawing/2014/main" id="{7B51BC21-CC39-43B7-9178-85818A87C31C}"/>
              </a:ext>
            </a:extLst>
          </p:cNvPr>
          <p:cNvSpPr txBox="1"/>
          <p:nvPr/>
        </p:nvSpPr>
        <p:spPr>
          <a:xfrm>
            <a:off x="882940" y="3136888"/>
            <a:ext cx="5526250" cy="2031325"/>
          </a:xfrm>
          <a:prstGeom prst="rect">
            <a:avLst/>
          </a:prstGeom>
          <a:noFill/>
        </p:spPr>
        <p:txBody>
          <a:bodyPr wrap="square">
            <a:spAutoFit/>
          </a:bodyPr>
          <a:lstStyle/>
          <a:p>
            <a:pPr algn="just"/>
            <a:r>
              <a:rPr lang="es-ES" b="0" i="0" dirty="0">
                <a:solidFill>
                  <a:srgbClr val="610B38"/>
                </a:solidFill>
                <a:effectLst/>
                <a:latin typeface="erdana"/>
              </a:rPr>
              <a:t>6. Usando el editor de texto</a:t>
            </a:r>
          </a:p>
          <a:p>
            <a:pPr algn="just"/>
            <a:r>
              <a:rPr lang="es-ES" b="0" i="0" dirty="0">
                <a:solidFill>
                  <a:srgbClr val="333333"/>
                </a:solidFill>
                <a:effectLst/>
                <a:latin typeface="inter-regular"/>
              </a:rPr>
              <a:t>También podemos crear un archivo usando los diferentes editores de texto como </a:t>
            </a:r>
            <a:r>
              <a:rPr lang="es-ES" b="1" i="0" dirty="0" err="1">
                <a:solidFill>
                  <a:srgbClr val="333333"/>
                </a:solidFill>
                <a:effectLst/>
                <a:latin typeface="inter-bold"/>
              </a:rPr>
              <a:t>vim</a:t>
            </a:r>
            <a:r>
              <a:rPr lang="es-ES" b="1" i="0" dirty="0">
                <a:solidFill>
                  <a:srgbClr val="333333"/>
                </a:solidFill>
                <a:effectLst/>
                <a:latin typeface="inter-bold"/>
              </a:rPr>
              <a:t>, nano, vi</a:t>
            </a:r>
            <a:r>
              <a:rPr lang="es-ES" b="0" i="0" dirty="0">
                <a:solidFill>
                  <a:srgbClr val="333333"/>
                </a:solidFill>
                <a:effectLst/>
                <a:latin typeface="inter-regular"/>
              </a:rPr>
              <a:t> y más.</a:t>
            </a:r>
          </a:p>
          <a:p>
            <a:pPr algn="just">
              <a:buFont typeface="Arial" panose="020B0604020202020204" pitchFamily="34" charset="0"/>
              <a:buChar char="•"/>
            </a:pPr>
            <a:r>
              <a:rPr lang="es-ES" b="1" i="0" dirty="0">
                <a:solidFill>
                  <a:srgbClr val="000000"/>
                </a:solidFill>
                <a:effectLst/>
                <a:latin typeface="inter-bold"/>
              </a:rPr>
              <a:t>Usando el editor de texto </a:t>
            </a:r>
            <a:r>
              <a:rPr lang="es-ES" b="1" i="0" dirty="0" err="1">
                <a:solidFill>
                  <a:srgbClr val="000000"/>
                </a:solidFill>
                <a:effectLst/>
                <a:latin typeface="inter-bold"/>
              </a:rPr>
              <a:t>Vim</a:t>
            </a:r>
            <a:endParaRPr lang="es-ES" b="0" i="0" dirty="0">
              <a:solidFill>
                <a:srgbClr val="000000"/>
              </a:solidFill>
              <a:effectLst/>
              <a:latin typeface="inter-regular"/>
            </a:endParaRPr>
          </a:p>
          <a:p>
            <a:pPr algn="just"/>
            <a:r>
              <a:rPr lang="es-ES" b="0" i="0" dirty="0">
                <a:solidFill>
                  <a:srgbClr val="333333"/>
                </a:solidFill>
                <a:effectLst/>
                <a:latin typeface="inter-regular"/>
              </a:rPr>
              <a:t>Podemos crear un archivo usando el editor de </a:t>
            </a:r>
            <a:r>
              <a:rPr lang="es-ES" b="1" i="0" dirty="0">
                <a:solidFill>
                  <a:srgbClr val="333333"/>
                </a:solidFill>
                <a:effectLst/>
                <a:latin typeface="inter-bold"/>
              </a:rPr>
              <a:t>texto </a:t>
            </a:r>
            <a:r>
              <a:rPr lang="es-ES" b="1" i="0" dirty="0" err="1">
                <a:solidFill>
                  <a:srgbClr val="333333"/>
                </a:solidFill>
                <a:effectLst/>
                <a:latin typeface="inter-bold"/>
              </a:rPr>
              <a:t>Vim</a:t>
            </a:r>
            <a:r>
              <a:rPr lang="es-ES" b="0" i="0" dirty="0">
                <a:solidFill>
                  <a:srgbClr val="333333"/>
                </a:solidFill>
                <a:effectLst/>
                <a:latin typeface="inter-regular"/>
              </a:rPr>
              <a:t> . Si no tiene el editor </a:t>
            </a:r>
            <a:r>
              <a:rPr lang="es-ES" b="0" i="0" dirty="0" err="1">
                <a:solidFill>
                  <a:srgbClr val="333333"/>
                </a:solidFill>
                <a:effectLst/>
                <a:latin typeface="inter-regular"/>
              </a:rPr>
              <a:t>vim</a:t>
            </a:r>
            <a:r>
              <a:rPr lang="es-ES" b="0" i="0" dirty="0">
                <a:solidFill>
                  <a:srgbClr val="333333"/>
                </a:solidFill>
                <a:effectLst/>
                <a:latin typeface="inter-regular"/>
              </a:rPr>
              <a:t> instalado en su máquina, ejecute el siguiente comando:</a:t>
            </a:r>
          </a:p>
        </p:txBody>
      </p:sp>
      <p:pic>
        <p:nvPicPr>
          <p:cNvPr id="9" name="Imagen 8">
            <a:extLst>
              <a:ext uri="{FF2B5EF4-FFF2-40B4-BE49-F238E27FC236}">
                <a16:creationId xmlns:a16="http://schemas.microsoft.com/office/drawing/2014/main" id="{A87C0B0A-F355-4090-ABA3-E77189502A27}"/>
              </a:ext>
            </a:extLst>
          </p:cNvPr>
          <p:cNvPicPr>
            <a:picLocks noChangeAspect="1"/>
          </p:cNvPicPr>
          <p:nvPr/>
        </p:nvPicPr>
        <p:blipFill rotWithShape="1">
          <a:blip r:embed="rId3"/>
          <a:srcRect l="6468" t="23119" r="57959" b="36147"/>
          <a:stretch/>
        </p:blipFill>
        <p:spPr>
          <a:xfrm>
            <a:off x="6887361" y="3842671"/>
            <a:ext cx="4337108" cy="2793535"/>
          </a:xfrm>
          <a:prstGeom prst="rect">
            <a:avLst/>
          </a:prstGeom>
        </p:spPr>
      </p:pic>
    </p:spTree>
    <p:extLst>
      <p:ext uri="{BB962C8B-B14F-4D97-AF65-F5344CB8AC3E}">
        <p14:creationId xmlns:p14="http://schemas.microsoft.com/office/powerpoint/2010/main" val="441422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8F9D187-21BF-495F-A92E-D965C8E7EF10}"/>
              </a:ext>
            </a:extLst>
          </p:cNvPr>
          <p:cNvSpPr txBox="1"/>
          <p:nvPr/>
        </p:nvSpPr>
        <p:spPr>
          <a:xfrm>
            <a:off x="1101055" y="645681"/>
            <a:ext cx="9267738" cy="646331"/>
          </a:xfrm>
          <a:prstGeom prst="rect">
            <a:avLst/>
          </a:prstGeom>
          <a:noFill/>
        </p:spPr>
        <p:txBody>
          <a:bodyPr wrap="square">
            <a:spAutoFit/>
          </a:bodyPr>
          <a:lstStyle/>
          <a:p>
            <a:pPr algn="just"/>
            <a:r>
              <a:rPr lang="es-ES" b="0" i="0" dirty="0">
                <a:solidFill>
                  <a:srgbClr val="333333"/>
                </a:solidFill>
                <a:effectLst/>
                <a:latin typeface="inter-regular"/>
              </a:rPr>
              <a:t>El editor de texto </a:t>
            </a:r>
            <a:r>
              <a:rPr lang="es-ES" b="0" i="0" dirty="0" err="1">
                <a:solidFill>
                  <a:srgbClr val="333333"/>
                </a:solidFill>
                <a:effectLst/>
                <a:latin typeface="inter-regular"/>
              </a:rPr>
              <a:t>Vim</a:t>
            </a:r>
            <a:r>
              <a:rPr lang="es-ES" b="0" i="0" dirty="0">
                <a:solidFill>
                  <a:srgbClr val="333333"/>
                </a:solidFill>
                <a:effectLst/>
                <a:latin typeface="inter-regular"/>
              </a:rPr>
              <a:t> se instaló correctamente.</a:t>
            </a:r>
          </a:p>
          <a:p>
            <a:pPr algn="just"/>
            <a:r>
              <a:rPr lang="es-ES" b="0" i="0" dirty="0">
                <a:solidFill>
                  <a:srgbClr val="333333"/>
                </a:solidFill>
                <a:effectLst/>
                <a:latin typeface="inter-regular"/>
              </a:rPr>
              <a:t>Para crear un archivo usando el editor de texto </a:t>
            </a:r>
            <a:r>
              <a:rPr lang="es-ES" b="0" i="0" dirty="0" err="1">
                <a:solidFill>
                  <a:srgbClr val="333333"/>
                </a:solidFill>
                <a:effectLst/>
                <a:latin typeface="inter-regular"/>
              </a:rPr>
              <a:t>vim</a:t>
            </a:r>
            <a:r>
              <a:rPr lang="es-ES" b="0" i="0" dirty="0">
                <a:solidFill>
                  <a:srgbClr val="333333"/>
                </a:solidFill>
                <a:effectLst/>
                <a:latin typeface="inter-regular"/>
              </a:rPr>
              <a:t>, ejecute el siguiente comando:</a:t>
            </a:r>
          </a:p>
        </p:txBody>
      </p:sp>
      <p:pic>
        <p:nvPicPr>
          <p:cNvPr id="5" name="Imagen 4">
            <a:extLst>
              <a:ext uri="{FF2B5EF4-FFF2-40B4-BE49-F238E27FC236}">
                <a16:creationId xmlns:a16="http://schemas.microsoft.com/office/drawing/2014/main" id="{F517E536-B4A1-49CD-92D5-18E91C3A7DA4}"/>
              </a:ext>
            </a:extLst>
          </p:cNvPr>
          <p:cNvPicPr>
            <a:picLocks noChangeAspect="1"/>
          </p:cNvPicPr>
          <p:nvPr/>
        </p:nvPicPr>
        <p:blipFill rotWithShape="1">
          <a:blip r:embed="rId2"/>
          <a:srcRect l="6605" t="22386" r="58234" b="37003"/>
          <a:stretch/>
        </p:blipFill>
        <p:spPr>
          <a:xfrm>
            <a:off x="3422708" y="3934435"/>
            <a:ext cx="4286774" cy="2785146"/>
          </a:xfrm>
          <a:prstGeom prst="rect">
            <a:avLst/>
          </a:prstGeom>
        </p:spPr>
      </p:pic>
      <p:sp>
        <p:nvSpPr>
          <p:cNvPr id="7" name="CuadroTexto 6">
            <a:extLst>
              <a:ext uri="{FF2B5EF4-FFF2-40B4-BE49-F238E27FC236}">
                <a16:creationId xmlns:a16="http://schemas.microsoft.com/office/drawing/2014/main" id="{9FDF95A6-AC1C-4B4E-B8C6-F4FA2B456918}"/>
              </a:ext>
            </a:extLst>
          </p:cNvPr>
          <p:cNvSpPr txBox="1"/>
          <p:nvPr/>
        </p:nvSpPr>
        <p:spPr>
          <a:xfrm>
            <a:off x="1101055" y="2843435"/>
            <a:ext cx="10366695" cy="923330"/>
          </a:xfrm>
          <a:prstGeom prst="rect">
            <a:avLst/>
          </a:prstGeom>
          <a:noFill/>
        </p:spPr>
        <p:txBody>
          <a:bodyPr wrap="square">
            <a:spAutoFit/>
          </a:bodyPr>
          <a:lstStyle/>
          <a:p>
            <a:pPr algn="just"/>
            <a:r>
              <a:rPr lang="es-ES" b="0" i="0" dirty="0">
                <a:solidFill>
                  <a:srgbClr val="333333"/>
                </a:solidFill>
                <a:effectLst/>
                <a:latin typeface="inter-regular"/>
              </a:rPr>
              <a:t>El comando anterior abrirá el editor de texto, presione la tecla i para ir al modo de inserción del editor.</a:t>
            </a:r>
          </a:p>
          <a:p>
            <a:pPr algn="just"/>
            <a:r>
              <a:rPr lang="es-ES" b="0" i="0" dirty="0">
                <a:solidFill>
                  <a:srgbClr val="333333"/>
                </a:solidFill>
                <a:effectLst/>
                <a:latin typeface="inter-regular"/>
              </a:rPr>
              <a:t>Ingrese el contenido del archivo, presione la </a:t>
            </a:r>
            <a:r>
              <a:rPr lang="es-ES" b="1" i="0" dirty="0">
                <a:solidFill>
                  <a:srgbClr val="333333"/>
                </a:solidFill>
                <a:effectLst/>
                <a:latin typeface="inter-bold"/>
              </a:rPr>
              <a:t>tecla </a:t>
            </a:r>
            <a:r>
              <a:rPr lang="es-ES" b="1" i="0" dirty="0" err="1">
                <a:solidFill>
                  <a:srgbClr val="333333"/>
                </a:solidFill>
                <a:effectLst/>
                <a:latin typeface="inter-bold"/>
              </a:rPr>
              <a:t>Esc</a:t>
            </a:r>
            <a:r>
              <a:rPr lang="es-ES" b="0" i="0" dirty="0">
                <a:solidFill>
                  <a:srgbClr val="333333"/>
                </a:solidFill>
                <a:effectLst/>
                <a:latin typeface="inter-regular"/>
              </a:rPr>
              <a:t> precedida por </a:t>
            </a:r>
            <a:r>
              <a:rPr lang="es-ES" b="1" i="0" dirty="0">
                <a:solidFill>
                  <a:srgbClr val="333333"/>
                </a:solidFill>
                <a:effectLst/>
                <a:latin typeface="inter-bold"/>
              </a:rPr>
              <a:t>:</a:t>
            </a:r>
            <a:r>
              <a:rPr lang="es-ES" b="1" i="0" dirty="0" err="1">
                <a:solidFill>
                  <a:srgbClr val="333333"/>
                </a:solidFill>
                <a:effectLst/>
                <a:latin typeface="inter-bold"/>
              </a:rPr>
              <a:t>wq</a:t>
            </a:r>
            <a:r>
              <a:rPr lang="es-ES" b="0" i="0" dirty="0">
                <a:solidFill>
                  <a:srgbClr val="333333"/>
                </a:solidFill>
                <a:effectLst/>
                <a:latin typeface="inter-regular"/>
              </a:rPr>
              <a:t> para guardar y salir del archivo. El editor de texto tiene el siguiente aspecto:</a:t>
            </a:r>
          </a:p>
        </p:txBody>
      </p:sp>
      <p:pic>
        <p:nvPicPr>
          <p:cNvPr id="9" name="Imagen 8">
            <a:extLst>
              <a:ext uri="{FF2B5EF4-FFF2-40B4-BE49-F238E27FC236}">
                <a16:creationId xmlns:a16="http://schemas.microsoft.com/office/drawing/2014/main" id="{65C17956-F1E6-4988-8135-43488AD90846}"/>
              </a:ext>
            </a:extLst>
          </p:cNvPr>
          <p:cNvPicPr>
            <a:picLocks noChangeAspect="1"/>
          </p:cNvPicPr>
          <p:nvPr/>
        </p:nvPicPr>
        <p:blipFill rotWithShape="1">
          <a:blip r:embed="rId3"/>
          <a:srcRect l="6744" t="22752" r="58095" b="65138"/>
          <a:stretch/>
        </p:blipFill>
        <p:spPr>
          <a:xfrm>
            <a:off x="3422708" y="1585519"/>
            <a:ext cx="4286774" cy="830510"/>
          </a:xfrm>
          <a:prstGeom prst="rect">
            <a:avLst/>
          </a:prstGeom>
        </p:spPr>
      </p:pic>
    </p:spTree>
    <p:extLst>
      <p:ext uri="{BB962C8B-B14F-4D97-AF65-F5344CB8AC3E}">
        <p14:creationId xmlns:p14="http://schemas.microsoft.com/office/powerpoint/2010/main" val="3400150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145A3FA-3FAE-4F57-8008-77D49BD34033}"/>
              </a:ext>
            </a:extLst>
          </p:cNvPr>
          <p:cNvPicPr>
            <a:picLocks noChangeAspect="1"/>
          </p:cNvPicPr>
          <p:nvPr/>
        </p:nvPicPr>
        <p:blipFill rotWithShape="1">
          <a:blip r:embed="rId2"/>
          <a:srcRect l="6743" t="22752" r="57752" b="56330"/>
          <a:stretch/>
        </p:blipFill>
        <p:spPr>
          <a:xfrm>
            <a:off x="2759977" y="1652632"/>
            <a:ext cx="4328719" cy="1434518"/>
          </a:xfrm>
          <a:prstGeom prst="rect">
            <a:avLst/>
          </a:prstGeom>
        </p:spPr>
      </p:pic>
      <p:sp>
        <p:nvSpPr>
          <p:cNvPr id="5" name="CuadroTexto 4">
            <a:extLst>
              <a:ext uri="{FF2B5EF4-FFF2-40B4-BE49-F238E27FC236}">
                <a16:creationId xmlns:a16="http://schemas.microsoft.com/office/drawing/2014/main" id="{9B2FA7A4-C529-4233-B450-FD55801D3682}"/>
              </a:ext>
            </a:extLst>
          </p:cNvPr>
          <p:cNvSpPr txBox="1"/>
          <p:nvPr/>
        </p:nvSpPr>
        <p:spPr>
          <a:xfrm>
            <a:off x="1344334" y="457011"/>
            <a:ext cx="9922079" cy="646331"/>
          </a:xfrm>
          <a:prstGeom prst="rect">
            <a:avLst/>
          </a:prstGeom>
          <a:noFill/>
        </p:spPr>
        <p:txBody>
          <a:bodyPr wrap="square">
            <a:spAutoFit/>
          </a:bodyPr>
          <a:lstStyle/>
          <a:p>
            <a:r>
              <a:rPr lang="es-ES" b="0" i="0" dirty="0">
                <a:solidFill>
                  <a:srgbClr val="333333"/>
                </a:solidFill>
                <a:effectLst/>
                <a:latin typeface="inter-regular"/>
              </a:rPr>
              <a:t>Para mostrar la información del archivo, ejecute el comando </a:t>
            </a:r>
            <a:r>
              <a:rPr lang="es-ES" b="1" i="0" dirty="0" err="1">
                <a:solidFill>
                  <a:srgbClr val="333333"/>
                </a:solidFill>
                <a:effectLst/>
                <a:latin typeface="inter-bold"/>
              </a:rPr>
              <a:t>ls</a:t>
            </a:r>
            <a:r>
              <a:rPr lang="es-ES" b="0" i="0" dirty="0">
                <a:solidFill>
                  <a:srgbClr val="333333"/>
                </a:solidFill>
                <a:effectLst/>
                <a:latin typeface="inter-regular"/>
              </a:rPr>
              <a:t>  y para ver el contenido del archivo, ejecute el comando </a:t>
            </a:r>
            <a:r>
              <a:rPr lang="es-ES" b="0" i="0" dirty="0" err="1">
                <a:solidFill>
                  <a:srgbClr val="333333"/>
                </a:solidFill>
                <a:effectLst/>
                <a:latin typeface="inter-regular"/>
              </a:rPr>
              <a:t>cat</a:t>
            </a:r>
            <a:r>
              <a:rPr lang="es-ES" b="0" i="0" dirty="0">
                <a:solidFill>
                  <a:srgbClr val="333333"/>
                </a:solidFill>
                <a:effectLst/>
                <a:latin typeface="inter-regular"/>
              </a:rPr>
              <a:t> de la siguiente manera:</a:t>
            </a:r>
            <a:endParaRPr lang="es-ES" dirty="0"/>
          </a:p>
        </p:txBody>
      </p:sp>
      <p:sp>
        <p:nvSpPr>
          <p:cNvPr id="7" name="CuadroTexto 6">
            <a:extLst>
              <a:ext uri="{FF2B5EF4-FFF2-40B4-BE49-F238E27FC236}">
                <a16:creationId xmlns:a16="http://schemas.microsoft.com/office/drawing/2014/main" id="{F5CC81A4-5821-40FA-AA1D-476B8E7E5446}"/>
              </a:ext>
            </a:extLst>
          </p:cNvPr>
          <p:cNvSpPr txBox="1"/>
          <p:nvPr/>
        </p:nvSpPr>
        <p:spPr>
          <a:xfrm>
            <a:off x="1344335" y="3429000"/>
            <a:ext cx="9922079" cy="923330"/>
          </a:xfrm>
          <a:prstGeom prst="rect">
            <a:avLst/>
          </a:prstGeom>
          <a:noFill/>
        </p:spPr>
        <p:txBody>
          <a:bodyPr wrap="square">
            <a:spAutoFit/>
          </a:bodyPr>
          <a:lstStyle/>
          <a:p>
            <a:pPr algn="just"/>
            <a:r>
              <a:rPr lang="es-ES" b="0" i="0" dirty="0">
                <a:solidFill>
                  <a:srgbClr val="610B38"/>
                </a:solidFill>
                <a:effectLst/>
                <a:latin typeface="erdana"/>
              </a:rPr>
              <a:t>7. Usando el editor Nano</a:t>
            </a:r>
          </a:p>
          <a:p>
            <a:pPr algn="just"/>
            <a:r>
              <a:rPr lang="es-ES" b="0" i="0" dirty="0">
                <a:solidFill>
                  <a:srgbClr val="333333"/>
                </a:solidFill>
                <a:effectLst/>
                <a:latin typeface="inter-regular"/>
              </a:rPr>
              <a:t>Podemos crear un archivo usando el editor de texto </a:t>
            </a:r>
            <a:r>
              <a:rPr lang="es-ES" b="1" i="0" dirty="0">
                <a:solidFill>
                  <a:srgbClr val="333333"/>
                </a:solidFill>
                <a:effectLst/>
                <a:latin typeface="inter-bold"/>
              </a:rPr>
              <a:t>nano . </a:t>
            </a:r>
            <a:r>
              <a:rPr lang="es-ES" b="0" i="0" dirty="0">
                <a:solidFill>
                  <a:srgbClr val="333333"/>
                </a:solidFill>
                <a:effectLst/>
                <a:latin typeface="inter-regular"/>
              </a:rPr>
              <a:t>Para crear un archivo, ejecute el siguiente comando:</a:t>
            </a:r>
          </a:p>
        </p:txBody>
      </p:sp>
      <p:pic>
        <p:nvPicPr>
          <p:cNvPr id="9" name="Imagen 8">
            <a:extLst>
              <a:ext uri="{FF2B5EF4-FFF2-40B4-BE49-F238E27FC236}">
                <a16:creationId xmlns:a16="http://schemas.microsoft.com/office/drawing/2014/main" id="{83979F51-93B5-47FE-AB9A-1EE914B55DD0}"/>
              </a:ext>
            </a:extLst>
          </p:cNvPr>
          <p:cNvPicPr>
            <a:picLocks noChangeAspect="1"/>
          </p:cNvPicPr>
          <p:nvPr/>
        </p:nvPicPr>
        <p:blipFill rotWithShape="1">
          <a:blip r:embed="rId3"/>
          <a:srcRect l="6330" t="22752" r="57684" b="63784"/>
          <a:stretch/>
        </p:blipFill>
        <p:spPr>
          <a:xfrm>
            <a:off x="2759977" y="4882392"/>
            <a:ext cx="4387442" cy="923330"/>
          </a:xfrm>
          <a:prstGeom prst="rect">
            <a:avLst/>
          </a:prstGeom>
        </p:spPr>
      </p:pic>
    </p:spTree>
    <p:extLst>
      <p:ext uri="{BB962C8B-B14F-4D97-AF65-F5344CB8AC3E}">
        <p14:creationId xmlns:p14="http://schemas.microsoft.com/office/powerpoint/2010/main" val="512811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785112B-F3F0-4E96-9EDD-55B2FB4CB69C}"/>
              </a:ext>
            </a:extLst>
          </p:cNvPr>
          <p:cNvPicPr>
            <a:picLocks noChangeAspect="1"/>
          </p:cNvPicPr>
          <p:nvPr/>
        </p:nvPicPr>
        <p:blipFill rotWithShape="1">
          <a:blip r:embed="rId2"/>
          <a:srcRect l="6606" t="22630" r="57821" b="36147"/>
          <a:stretch/>
        </p:blipFill>
        <p:spPr>
          <a:xfrm>
            <a:off x="1224793" y="442520"/>
            <a:ext cx="4337108" cy="2827091"/>
          </a:xfrm>
          <a:prstGeom prst="rect">
            <a:avLst/>
          </a:prstGeom>
        </p:spPr>
      </p:pic>
      <p:pic>
        <p:nvPicPr>
          <p:cNvPr id="5" name="Imagen 4">
            <a:extLst>
              <a:ext uri="{FF2B5EF4-FFF2-40B4-BE49-F238E27FC236}">
                <a16:creationId xmlns:a16="http://schemas.microsoft.com/office/drawing/2014/main" id="{379EBEFD-BA17-4C83-97E6-C0B479363781}"/>
              </a:ext>
            </a:extLst>
          </p:cNvPr>
          <p:cNvPicPr>
            <a:picLocks noChangeAspect="1"/>
          </p:cNvPicPr>
          <p:nvPr/>
        </p:nvPicPr>
        <p:blipFill rotWithShape="1">
          <a:blip r:embed="rId3"/>
          <a:srcRect l="6674" t="22630" r="57753" b="36146"/>
          <a:stretch/>
        </p:blipFill>
        <p:spPr>
          <a:xfrm>
            <a:off x="6207852" y="442520"/>
            <a:ext cx="4337109" cy="2827092"/>
          </a:xfrm>
          <a:prstGeom prst="rect">
            <a:avLst/>
          </a:prstGeom>
        </p:spPr>
      </p:pic>
      <p:sp>
        <p:nvSpPr>
          <p:cNvPr id="7" name="CuadroTexto 6">
            <a:extLst>
              <a:ext uri="{FF2B5EF4-FFF2-40B4-BE49-F238E27FC236}">
                <a16:creationId xmlns:a16="http://schemas.microsoft.com/office/drawing/2014/main" id="{B89E2DAE-1A20-4CC0-82FB-9EF402362B34}"/>
              </a:ext>
            </a:extLst>
          </p:cNvPr>
          <p:cNvSpPr txBox="1"/>
          <p:nvPr/>
        </p:nvSpPr>
        <p:spPr>
          <a:xfrm>
            <a:off x="891330" y="3727711"/>
            <a:ext cx="8613396" cy="369332"/>
          </a:xfrm>
          <a:prstGeom prst="rect">
            <a:avLst/>
          </a:prstGeom>
          <a:noFill/>
        </p:spPr>
        <p:txBody>
          <a:bodyPr wrap="square">
            <a:spAutoFit/>
          </a:bodyPr>
          <a:lstStyle/>
          <a:p>
            <a:r>
              <a:rPr lang="es-ES" b="0" i="0" dirty="0">
                <a:solidFill>
                  <a:srgbClr val="333333"/>
                </a:solidFill>
                <a:effectLst/>
                <a:latin typeface="inter-regular"/>
              </a:rPr>
              <a:t>Para mostrar la información del archivo, ejecute el comando </a:t>
            </a:r>
            <a:r>
              <a:rPr lang="es-ES" b="1" i="0" dirty="0" err="1">
                <a:solidFill>
                  <a:srgbClr val="333333"/>
                </a:solidFill>
                <a:effectLst/>
                <a:latin typeface="inter-bold"/>
              </a:rPr>
              <a:t>ls</a:t>
            </a:r>
            <a:r>
              <a:rPr lang="es-ES" dirty="0">
                <a:solidFill>
                  <a:srgbClr val="333333"/>
                </a:solidFill>
                <a:latin typeface="inter-regular"/>
              </a:rPr>
              <a:t>.</a:t>
            </a:r>
            <a:endParaRPr lang="es-ES" dirty="0"/>
          </a:p>
        </p:txBody>
      </p:sp>
      <p:pic>
        <p:nvPicPr>
          <p:cNvPr id="9" name="Imagen 8">
            <a:extLst>
              <a:ext uri="{FF2B5EF4-FFF2-40B4-BE49-F238E27FC236}">
                <a16:creationId xmlns:a16="http://schemas.microsoft.com/office/drawing/2014/main" id="{F4B02CE4-7C9C-4600-9ABA-2804210243C3}"/>
              </a:ext>
            </a:extLst>
          </p:cNvPr>
          <p:cNvPicPr>
            <a:picLocks noChangeAspect="1"/>
          </p:cNvPicPr>
          <p:nvPr/>
        </p:nvPicPr>
        <p:blipFill rotWithShape="1">
          <a:blip r:embed="rId4"/>
          <a:srcRect l="6606" t="22752" r="57821" b="54006"/>
          <a:stretch/>
        </p:blipFill>
        <p:spPr>
          <a:xfrm>
            <a:off x="3254928" y="4821571"/>
            <a:ext cx="4337109" cy="1593909"/>
          </a:xfrm>
          <a:prstGeom prst="rect">
            <a:avLst/>
          </a:prstGeom>
        </p:spPr>
      </p:pic>
      <p:sp>
        <p:nvSpPr>
          <p:cNvPr id="11" name="CuadroTexto 10">
            <a:extLst>
              <a:ext uri="{FF2B5EF4-FFF2-40B4-BE49-F238E27FC236}">
                <a16:creationId xmlns:a16="http://schemas.microsoft.com/office/drawing/2014/main" id="{26D247E6-1DAD-44E3-ABF4-4E3B0A54020C}"/>
              </a:ext>
            </a:extLst>
          </p:cNvPr>
          <p:cNvSpPr txBox="1"/>
          <p:nvPr/>
        </p:nvSpPr>
        <p:spPr>
          <a:xfrm>
            <a:off x="891330" y="4185810"/>
            <a:ext cx="8168779" cy="369332"/>
          </a:xfrm>
          <a:prstGeom prst="rect">
            <a:avLst/>
          </a:prstGeom>
          <a:noFill/>
        </p:spPr>
        <p:txBody>
          <a:bodyPr wrap="square">
            <a:spAutoFit/>
          </a:bodyPr>
          <a:lstStyle/>
          <a:p>
            <a:r>
              <a:rPr lang="es-ES" b="0" i="0" dirty="0">
                <a:solidFill>
                  <a:srgbClr val="333333"/>
                </a:solidFill>
                <a:effectLst/>
                <a:latin typeface="inter-regular"/>
              </a:rPr>
              <a:t>Para ver el contenido del archivo, ejecute el comando </a:t>
            </a:r>
            <a:r>
              <a:rPr lang="es-ES" b="0" i="0" dirty="0" err="1">
                <a:solidFill>
                  <a:srgbClr val="333333"/>
                </a:solidFill>
                <a:effectLst/>
                <a:latin typeface="inter-regular"/>
              </a:rPr>
              <a:t>cat</a:t>
            </a:r>
            <a:r>
              <a:rPr lang="es-ES" b="0" i="0" dirty="0">
                <a:solidFill>
                  <a:srgbClr val="333333"/>
                </a:solidFill>
                <a:effectLst/>
                <a:latin typeface="inter-regular"/>
              </a:rPr>
              <a:t> de la siguiente manera:</a:t>
            </a:r>
            <a:endParaRPr lang="es-ES" dirty="0"/>
          </a:p>
        </p:txBody>
      </p:sp>
    </p:spTree>
    <p:extLst>
      <p:ext uri="{BB962C8B-B14F-4D97-AF65-F5344CB8AC3E}">
        <p14:creationId xmlns:p14="http://schemas.microsoft.com/office/powerpoint/2010/main" val="1898758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143D404-21B6-4C92-A4D7-7CDFC81E7466}"/>
              </a:ext>
            </a:extLst>
          </p:cNvPr>
          <p:cNvSpPr txBox="1"/>
          <p:nvPr/>
        </p:nvSpPr>
        <p:spPr>
          <a:xfrm>
            <a:off x="916497" y="377233"/>
            <a:ext cx="7539606" cy="646331"/>
          </a:xfrm>
          <a:prstGeom prst="rect">
            <a:avLst/>
          </a:prstGeom>
          <a:noFill/>
        </p:spPr>
        <p:txBody>
          <a:bodyPr wrap="square">
            <a:spAutoFit/>
          </a:bodyPr>
          <a:lstStyle/>
          <a:p>
            <a:pPr algn="just"/>
            <a:r>
              <a:rPr lang="es-ES" b="0" i="0" dirty="0">
                <a:solidFill>
                  <a:srgbClr val="610B4B"/>
                </a:solidFill>
                <a:effectLst/>
                <a:latin typeface="erdana"/>
              </a:rPr>
              <a:t>Usando el editor Vi</a:t>
            </a:r>
          </a:p>
          <a:p>
            <a:pPr algn="just"/>
            <a:r>
              <a:rPr lang="es-ES" b="0" i="0" dirty="0">
                <a:solidFill>
                  <a:srgbClr val="333333"/>
                </a:solidFill>
                <a:effectLst/>
                <a:latin typeface="inter-regular"/>
              </a:rPr>
              <a:t>Para crear un archivo con el editor Vi, ejecute el siguiente comando:</a:t>
            </a:r>
          </a:p>
        </p:txBody>
      </p:sp>
      <p:pic>
        <p:nvPicPr>
          <p:cNvPr id="5" name="Imagen 4">
            <a:extLst>
              <a:ext uri="{FF2B5EF4-FFF2-40B4-BE49-F238E27FC236}">
                <a16:creationId xmlns:a16="http://schemas.microsoft.com/office/drawing/2014/main" id="{0D550E03-6144-44F0-A430-8021A0D07AD2}"/>
              </a:ext>
            </a:extLst>
          </p:cNvPr>
          <p:cNvPicPr>
            <a:picLocks noChangeAspect="1"/>
          </p:cNvPicPr>
          <p:nvPr/>
        </p:nvPicPr>
        <p:blipFill rotWithShape="1">
          <a:blip r:embed="rId2"/>
          <a:srcRect l="6537" t="22630" r="57615" b="36880"/>
          <a:stretch/>
        </p:blipFill>
        <p:spPr>
          <a:xfrm>
            <a:off x="1107347" y="3267782"/>
            <a:ext cx="4370664" cy="2776757"/>
          </a:xfrm>
          <a:prstGeom prst="rect">
            <a:avLst/>
          </a:prstGeom>
        </p:spPr>
      </p:pic>
      <p:sp>
        <p:nvSpPr>
          <p:cNvPr id="7" name="CuadroTexto 6">
            <a:extLst>
              <a:ext uri="{FF2B5EF4-FFF2-40B4-BE49-F238E27FC236}">
                <a16:creationId xmlns:a16="http://schemas.microsoft.com/office/drawing/2014/main" id="{F6719317-013D-4544-84B7-A356B87D6E01}"/>
              </a:ext>
            </a:extLst>
          </p:cNvPr>
          <p:cNvSpPr txBox="1"/>
          <p:nvPr/>
        </p:nvSpPr>
        <p:spPr>
          <a:xfrm>
            <a:off x="916497" y="2270216"/>
            <a:ext cx="9989191" cy="646331"/>
          </a:xfrm>
          <a:prstGeom prst="rect">
            <a:avLst/>
          </a:prstGeom>
          <a:noFill/>
        </p:spPr>
        <p:txBody>
          <a:bodyPr wrap="square">
            <a:spAutoFit/>
          </a:bodyPr>
          <a:lstStyle/>
          <a:p>
            <a:r>
              <a:rPr lang="es-ES" b="0" i="0" dirty="0">
                <a:solidFill>
                  <a:srgbClr val="333333"/>
                </a:solidFill>
                <a:effectLst/>
                <a:latin typeface="inter-regular"/>
              </a:rPr>
              <a:t>El comando anterior abrirá el editor Vi. Presione la tecla i para el modo de inserción e ingrese el contenido del archivo. Presione la tecla </a:t>
            </a:r>
            <a:r>
              <a:rPr lang="es-ES" b="0" i="0" dirty="0" err="1">
                <a:solidFill>
                  <a:srgbClr val="333333"/>
                </a:solidFill>
                <a:effectLst/>
                <a:latin typeface="inter-regular"/>
              </a:rPr>
              <a:t>Esc</a:t>
            </a:r>
            <a:r>
              <a:rPr lang="es-ES" b="0" i="0" dirty="0">
                <a:solidFill>
                  <a:srgbClr val="333333"/>
                </a:solidFill>
                <a:effectLst/>
                <a:latin typeface="inter-regular"/>
              </a:rPr>
              <a:t> y :</a:t>
            </a:r>
            <a:r>
              <a:rPr lang="es-ES" b="0" i="0" dirty="0" err="1">
                <a:solidFill>
                  <a:srgbClr val="333333"/>
                </a:solidFill>
                <a:effectLst/>
                <a:latin typeface="inter-regular"/>
              </a:rPr>
              <a:t>wq</a:t>
            </a:r>
            <a:r>
              <a:rPr lang="es-ES" b="0" i="0" dirty="0">
                <a:solidFill>
                  <a:srgbClr val="333333"/>
                </a:solidFill>
                <a:effectLst/>
                <a:latin typeface="inter-regular"/>
              </a:rPr>
              <a:t> para guardar y salir del archivo del editor.</a:t>
            </a:r>
            <a:endParaRPr lang="es-ES" dirty="0"/>
          </a:p>
        </p:txBody>
      </p:sp>
      <p:pic>
        <p:nvPicPr>
          <p:cNvPr id="9" name="Imagen 8">
            <a:extLst>
              <a:ext uri="{FF2B5EF4-FFF2-40B4-BE49-F238E27FC236}">
                <a16:creationId xmlns:a16="http://schemas.microsoft.com/office/drawing/2014/main" id="{41D8FBB3-EB00-498F-885C-04DA02923002}"/>
              </a:ext>
            </a:extLst>
          </p:cNvPr>
          <p:cNvPicPr>
            <a:picLocks noChangeAspect="1"/>
          </p:cNvPicPr>
          <p:nvPr/>
        </p:nvPicPr>
        <p:blipFill rotWithShape="1">
          <a:blip r:embed="rId3"/>
          <a:srcRect l="6399" t="22874" r="57752" b="65016"/>
          <a:stretch/>
        </p:blipFill>
        <p:spPr>
          <a:xfrm>
            <a:off x="3036814" y="1298574"/>
            <a:ext cx="4370665" cy="830511"/>
          </a:xfrm>
          <a:prstGeom prst="rect">
            <a:avLst/>
          </a:prstGeom>
        </p:spPr>
      </p:pic>
      <p:pic>
        <p:nvPicPr>
          <p:cNvPr id="11" name="Imagen 10">
            <a:extLst>
              <a:ext uri="{FF2B5EF4-FFF2-40B4-BE49-F238E27FC236}">
                <a16:creationId xmlns:a16="http://schemas.microsoft.com/office/drawing/2014/main" id="{5F958E77-4E80-424D-8778-F3AF46CB716E}"/>
              </a:ext>
            </a:extLst>
          </p:cNvPr>
          <p:cNvPicPr>
            <a:picLocks noChangeAspect="1"/>
          </p:cNvPicPr>
          <p:nvPr/>
        </p:nvPicPr>
        <p:blipFill rotWithShape="1">
          <a:blip r:embed="rId4"/>
          <a:srcRect l="6399" t="22874" r="57752" b="59389"/>
          <a:stretch/>
        </p:blipFill>
        <p:spPr>
          <a:xfrm>
            <a:off x="6803470" y="4733109"/>
            <a:ext cx="4370665" cy="1216405"/>
          </a:xfrm>
          <a:prstGeom prst="rect">
            <a:avLst/>
          </a:prstGeom>
        </p:spPr>
      </p:pic>
    </p:spTree>
    <p:extLst>
      <p:ext uri="{BB962C8B-B14F-4D97-AF65-F5344CB8AC3E}">
        <p14:creationId xmlns:p14="http://schemas.microsoft.com/office/powerpoint/2010/main" val="2231974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26A0DC5F-79DF-415C-B337-CA2A5FCD3BFD}"/>
              </a:ext>
            </a:extLst>
          </p:cNvPr>
          <p:cNvSpPr txBox="1"/>
          <p:nvPr/>
        </p:nvSpPr>
        <p:spPr>
          <a:xfrm>
            <a:off x="572549" y="133629"/>
            <a:ext cx="9544574" cy="1477328"/>
          </a:xfrm>
          <a:prstGeom prst="rect">
            <a:avLst/>
          </a:prstGeom>
          <a:noFill/>
        </p:spPr>
        <p:txBody>
          <a:bodyPr wrap="square">
            <a:spAutoFit/>
          </a:bodyPr>
          <a:lstStyle/>
          <a:p>
            <a:pPr algn="just"/>
            <a:r>
              <a:rPr lang="es-ES" b="0" i="0" dirty="0" err="1">
                <a:solidFill>
                  <a:srgbClr val="610B38"/>
                </a:solidFill>
                <a:effectLst/>
                <a:latin typeface="erdana"/>
              </a:rPr>
              <a:t>linux</a:t>
            </a:r>
            <a:r>
              <a:rPr lang="es-ES" b="0" i="0" dirty="0">
                <a:solidFill>
                  <a:srgbClr val="610B38"/>
                </a:solidFill>
                <a:effectLst/>
                <a:latin typeface="erdana"/>
              </a:rPr>
              <a:t> </a:t>
            </a:r>
            <a:r>
              <a:rPr lang="es-ES" b="0" i="0" dirty="0" err="1">
                <a:solidFill>
                  <a:srgbClr val="610B38"/>
                </a:solidFill>
                <a:effectLst/>
                <a:latin typeface="erdana"/>
              </a:rPr>
              <a:t>rm</a:t>
            </a:r>
            <a:r>
              <a:rPr lang="es-ES" b="0" i="0" dirty="0">
                <a:solidFill>
                  <a:srgbClr val="610B38"/>
                </a:solidFill>
                <a:effectLst/>
                <a:latin typeface="erdana"/>
              </a:rPr>
              <a:t> | Eliminar archivo de Linux</a:t>
            </a:r>
          </a:p>
          <a:p>
            <a:pPr algn="just"/>
            <a:r>
              <a:rPr lang="es-ES" b="0" i="0" dirty="0">
                <a:solidFill>
                  <a:srgbClr val="333333"/>
                </a:solidFill>
                <a:effectLst/>
                <a:latin typeface="inter-regular"/>
              </a:rPr>
              <a:t>El '</a:t>
            </a:r>
            <a:r>
              <a:rPr lang="es-ES" b="0" i="0" dirty="0" err="1">
                <a:solidFill>
                  <a:srgbClr val="333333"/>
                </a:solidFill>
                <a:effectLst/>
                <a:latin typeface="inter-regular"/>
              </a:rPr>
              <a:t>rm</a:t>
            </a:r>
            <a:r>
              <a:rPr lang="es-ES" b="0" i="0" dirty="0">
                <a:solidFill>
                  <a:srgbClr val="333333"/>
                </a:solidFill>
                <a:effectLst/>
                <a:latin typeface="inter-regular"/>
              </a:rPr>
              <a:t>' significa eliminar. Este comando se utiliza para eliminar un archivo. La línea de comando no tiene una papelera de reciclaje o papelera a diferencia de otras GUI para recuperar los archivos. Por lo tanto, tenga mucho cuidado al usar este comando. Una vez que haya eliminado un archivo, se eliminará de forma permanente.</a:t>
            </a:r>
          </a:p>
        </p:txBody>
      </p:sp>
      <p:pic>
        <p:nvPicPr>
          <p:cNvPr id="5" name="Imagen 4">
            <a:extLst>
              <a:ext uri="{FF2B5EF4-FFF2-40B4-BE49-F238E27FC236}">
                <a16:creationId xmlns:a16="http://schemas.microsoft.com/office/drawing/2014/main" id="{CCC8D3AA-C62A-4E70-8898-6FC87DD60486}"/>
              </a:ext>
            </a:extLst>
          </p:cNvPr>
          <p:cNvPicPr>
            <a:picLocks noChangeAspect="1"/>
          </p:cNvPicPr>
          <p:nvPr/>
        </p:nvPicPr>
        <p:blipFill rotWithShape="1">
          <a:blip r:embed="rId2"/>
          <a:srcRect l="6468" t="22874" r="57683" b="51683"/>
          <a:stretch/>
        </p:blipFill>
        <p:spPr>
          <a:xfrm>
            <a:off x="3910668" y="1442906"/>
            <a:ext cx="4370664" cy="1744911"/>
          </a:xfrm>
          <a:prstGeom prst="rect">
            <a:avLst/>
          </a:prstGeom>
        </p:spPr>
      </p:pic>
      <p:sp>
        <p:nvSpPr>
          <p:cNvPr id="7" name="CuadroTexto 6">
            <a:extLst>
              <a:ext uri="{FF2B5EF4-FFF2-40B4-BE49-F238E27FC236}">
                <a16:creationId xmlns:a16="http://schemas.microsoft.com/office/drawing/2014/main" id="{65E51EF9-54D2-418A-9553-3BA84063A65E}"/>
              </a:ext>
            </a:extLst>
          </p:cNvPr>
          <p:cNvSpPr txBox="1"/>
          <p:nvPr/>
        </p:nvSpPr>
        <p:spPr>
          <a:xfrm>
            <a:off x="572549" y="3059668"/>
            <a:ext cx="6094602" cy="369332"/>
          </a:xfrm>
          <a:prstGeom prst="rect">
            <a:avLst/>
          </a:prstGeom>
          <a:noFill/>
        </p:spPr>
        <p:txBody>
          <a:bodyPr wrap="square">
            <a:spAutoFit/>
          </a:bodyPr>
          <a:lstStyle/>
          <a:p>
            <a:pPr algn="just"/>
            <a:r>
              <a:rPr lang="es-ES" b="0" i="0" dirty="0">
                <a:solidFill>
                  <a:srgbClr val="610B38"/>
                </a:solidFill>
                <a:effectLst/>
                <a:latin typeface="erdana"/>
              </a:rPr>
              <a:t>Opciones de </a:t>
            </a:r>
            <a:r>
              <a:rPr lang="es-ES" b="0" i="0" dirty="0" err="1">
                <a:solidFill>
                  <a:srgbClr val="610B38"/>
                </a:solidFill>
                <a:effectLst/>
                <a:latin typeface="erdana"/>
              </a:rPr>
              <a:t>rm</a:t>
            </a:r>
            <a:endParaRPr lang="es-ES" b="0" i="0" dirty="0">
              <a:solidFill>
                <a:srgbClr val="610B38"/>
              </a:solidFill>
              <a:effectLst/>
              <a:latin typeface="erdana"/>
            </a:endParaRPr>
          </a:p>
        </p:txBody>
      </p:sp>
      <p:graphicFrame>
        <p:nvGraphicFramePr>
          <p:cNvPr id="8" name="Tabla 7">
            <a:extLst>
              <a:ext uri="{FF2B5EF4-FFF2-40B4-BE49-F238E27FC236}">
                <a16:creationId xmlns:a16="http://schemas.microsoft.com/office/drawing/2014/main" id="{A1EF6FBD-F944-4AE6-8B03-BD647968D59A}"/>
              </a:ext>
            </a:extLst>
          </p:cNvPr>
          <p:cNvGraphicFramePr>
            <a:graphicFrameLocks noGrp="1"/>
          </p:cNvGraphicFramePr>
          <p:nvPr>
            <p:extLst>
              <p:ext uri="{D42A27DB-BD31-4B8C-83A1-F6EECF244321}">
                <p14:modId xmlns:p14="http://schemas.microsoft.com/office/powerpoint/2010/main" val="1694926964"/>
              </p:ext>
            </p:extLst>
          </p:nvPr>
        </p:nvGraphicFramePr>
        <p:xfrm>
          <a:off x="958615" y="3607483"/>
          <a:ext cx="10131456" cy="2575560"/>
        </p:xfrm>
        <a:graphic>
          <a:graphicData uri="http://schemas.openxmlformats.org/drawingml/2006/table">
            <a:tbl>
              <a:tblPr>
                <a:tableStyleId>{775DCB02-9BB8-47FD-8907-85C794F793BA}</a:tableStyleId>
              </a:tblPr>
              <a:tblGrid>
                <a:gridCol w="2363425">
                  <a:extLst>
                    <a:ext uri="{9D8B030D-6E8A-4147-A177-3AD203B41FA5}">
                      <a16:colId xmlns:a16="http://schemas.microsoft.com/office/drawing/2014/main" val="3035091086"/>
                    </a:ext>
                  </a:extLst>
                </a:gridCol>
                <a:gridCol w="7768031">
                  <a:extLst>
                    <a:ext uri="{9D8B030D-6E8A-4147-A177-3AD203B41FA5}">
                      <a16:colId xmlns:a16="http://schemas.microsoft.com/office/drawing/2014/main" val="3422327733"/>
                    </a:ext>
                  </a:extLst>
                </a:gridCol>
              </a:tblGrid>
              <a:tr h="0">
                <a:tc>
                  <a:txBody>
                    <a:bodyPr/>
                    <a:lstStyle/>
                    <a:p>
                      <a:pPr algn="l" fontAlgn="t"/>
                      <a:r>
                        <a:rPr lang="es-ES" dirty="0">
                          <a:solidFill>
                            <a:srgbClr val="000000"/>
                          </a:solidFill>
                          <a:effectLst/>
                        </a:rPr>
                        <a:t>Opción</a:t>
                      </a:r>
                      <a:endParaRPr lang="es-ES" dirty="0">
                        <a:solidFill>
                          <a:srgbClr val="000000"/>
                        </a:solidFill>
                        <a:effectLst/>
                        <a:latin typeface="times new roman" panose="02020603050405020304" pitchFamily="18" charset="0"/>
                      </a:endParaRPr>
                    </a:p>
                  </a:txBody>
                  <a:tcPr marL="114300" marR="114300" marT="114300" marB="114300"/>
                </a:tc>
                <a:tc>
                  <a:txBody>
                    <a:bodyPr/>
                    <a:lstStyle/>
                    <a:p>
                      <a:pPr algn="l" fontAlgn="t"/>
                      <a:r>
                        <a:rPr lang="es-ES">
                          <a:solidFill>
                            <a:srgbClr val="000000"/>
                          </a:solidFill>
                          <a:effectLst/>
                        </a:rPr>
                        <a:t>Descripción</a:t>
                      </a:r>
                      <a:endParaRPr lang="es-ES">
                        <a:solidFill>
                          <a:srgbClr val="000000"/>
                        </a:solidFill>
                        <a:effectLst/>
                        <a:latin typeface="times new roman" panose="02020603050405020304" pitchFamily="18" charset="0"/>
                      </a:endParaRPr>
                    </a:p>
                  </a:txBody>
                  <a:tcPr marL="114300" marR="114300" marT="114300" marB="114300"/>
                </a:tc>
                <a:extLst>
                  <a:ext uri="{0D108BD9-81ED-4DB2-BD59-A6C34878D82A}">
                    <a16:rowId xmlns:a16="http://schemas.microsoft.com/office/drawing/2014/main" val="4249760062"/>
                  </a:ext>
                </a:extLst>
              </a:tr>
              <a:tr h="0">
                <a:tc>
                  <a:txBody>
                    <a:bodyPr/>
                    <a:lstStyle/>
                    <a:p>
                      <a:endParaRPr lang="es-ES" dirty="0"/>
                    </a:p>
                  </a:txBody>
                  <a:tcPr/>
                </a:tc>
                <a:tc>
                  <a:txBody>
                    <a:bodyPr/>
                    <a:lstStyle/>
                    <a:p>
                      <a:endParaRPr lang="es-ES"/>
                    </a:p>
                  </a:txBody>
                  <a:tcPr/>
                </a:tc>
                <a:extLst>
                  <a:ext uri="{0D108BD9-81ED-4DB2-BD59-A6C34878D82A}">
                    <a16:rowId xmlns:a16="http://schemas.microsoft.com/office/drawing/2014/main" val="1194567808"/>
                  </a:ext>
                </a:extLst>
              </a:tr>
              <a:tr h="0">
                <a:tc>
                  <a:txBody>
                    <a:bodyPr/>
                    <a:lstStyle/>
                    <a:p>
                      <a:pPr algn="just" fontAlgn="t"/>
                      <a:r>
                        <a:rPr lang="es-ES" u="none" strike="noStrike" dirty="0" err="1">
                          <a:solidFill>
                            <a:srgbClr val="008000"/>
                          </a:solidFill>
                          <a:effectLst/>
                        </a:rPr>
                        <a:t>rm</a:t>
                      </a:r>
                      <a:r>
                        <a:rPr lang="es-ES" u="none" strike="noStrike" dirty="0">
                          <a:solidFill>
                            <a:srgbClr val="008000"/>
                          </a:solidFill>
                          <a:effectLst/>
                        </a:rPr>
                        <a:t> *extensión</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Se utiliza para eliminar archivos que tienen la misma extensión.</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4013085357"/>
                  </a:ext>
                </a:extLst>
              </a:tr>
              <a:tr h="0">
                <a:tc>
                  <a:txBody>
                    <a:bodyPr/>
                    <a:lstStyle/>
                    <a:p>
                      <a:pPr algn="just" fontAlgn="t"/>
                      <a:r>
                        <a:rPr lang="es-ES" u="none" strike="noStrike" dirty="0" err="1">
                          <a:solidFill>
                            <a:srgbClr val="008000"/>
                          </a:solidFill>
                          <a:effectLst/>
                        </a:rPr>
                        <a:t>rm</a:t>
                      </a:r>
                      <a:r>
                        <a:rPr lang="es-ES" u="none" strike="noStrike" dirty="0">
                          <a:solidFill>
                            <a:srgbClr val="008000"/>
                          </a:solidFill>
                          <a:effectLst/>
                        </a:rPr>
                        <a:t> -r o R</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Para eliminar un directorio recursivamente.</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3334675273"/>
                  </a:ext>
                </a:extLst>
              </a:tr>
              <a:tr h="0">
                <a:tc>
                  <a:txBody>
                    <a:bodyPr/>
                    <a:lstStyle/>
                    <a:p>
                      <a:pPr algn="just" fontAlgn="t"/>
                      <a:r>
                        <a:rPr lang="es-ES" u="none" strike="noStrike" dirty="0" err="1">
                          <a:solidFill>
                            <a:srgbClr val="008000"/>
                          </a:solidFill>
                          <a:effectLst/>
                        </a:rPr>
                        <a:t>rm</a:t>
                      </a:r>
                      <a:r>
                        <a:rPr lang="es-ES" u="none" strike="noStrike" dirty="0">
                          <a:solidFill>
                            <a:srgbClr val="008000"/>
                          </a:solidFill>
                          <a:effectLst/>
                        </a:rPr>
                        <a:t>-i</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Eliminar un archivo de forma interactiva.</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102855589"/>
                  </a:ext>
                </a:extLst>
              </a:tr>
              <a:tr h="0">
                <a:tc>
                  <a:txBody>
                    <a:bodyPr/>
                    <a:lstStyle/>
                    <a:p>
                      <a:pPr algn="just" fontAlgn="t"/>
                      <a:r>
                        <a:rPr lang="es-ES" u="none" strike="noStrike" dirty="0" err="1">
                          <a:solidFill>
                            <a:srgbClr val="008000"/>
                          </a:solidFill>
                          <a:effectLst/>
                        </a:rPr>
                        <a:t>rm-rf</a:t>
                      </a:r>
                      <a:endParaRPr lang="es-ES" dirty="0">
                        <a:solidFill>
                          <a:srgbClr val="333333"/>
                        </a:solidFill>
                        <a:effectLst/>
                        <a:latin typeface="inter-regular"/>
                      </a:endParaRPr>
                    </a:p>
                  </a:txBody>
                  <a:tcPr marL="76200" marR="76200" marT="76200" marB="76200"/>
                </a:tc>
                <a:tc>
                  <a:txBody>
                    <a:bodyPr/>
                    <a:lstStyle/>
                    <a:p>
                      <a:pPr algn="just" fontAlgn="t"/>
                      <a:r>
                        <a:rPr lang="es-ES" dirty="0">
                          <a:solidFill>
                            <a:srgbClr val="333333"/>
                          </a:solidFill>
                          <a:effectLst/>
                        </a:rPr>
                        <a:t>Eliminar un directorio a la fuerza.</a:t>
                      </a:r>
                      <a:endParaRPr lang="es-ES" dirty="0">
                        <a:solidFill>
                          <a:srgbClr val="333333"/>
                        </a:solidFill>
                        <a:effectLst/>
                        <a:latin typeface="inter-regular"/>
                      </a:endParaRPr>
                    </a:p>
                  </a:txBody>
                  <a:tcPr marL="76200" marR="76200" marT="76200" marB="76200"/>
                </a:tc>
                <a:extLst>
                  <a:ext uri="{0D108BD9-81ED-4DB2-BD59-A6C34878D82A}">
                    <a16:rowId xmlns:a16="http://schemas.microsoft.com/office/drawing/2014/main" val="3793614098"/>
                  </a:ext>
                </a:extLst>
              </a:tr>
            </a:tbl>
          </a:graphicData>
        </a:graphic>
      </p:graphicFrame>
    </p:spTree>
    <p:extLst>
      <p:ext uri="{BB962C8B-B14F-4D97-AF65-F5344CB8AC3E}">
        <p14:creationId xmlns:p14="http://schemas.microsoft.com/office/powerpoint/2010/main" val="24700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7532FAB-8EFD-4EA4-9CF4-54C6DE23DF1A}"/>
              </a:ext>
            </a:extLst>
          </p:cNvPr>
          <p:cNvSpPr txBox="1"/>
          <p:nvPr/>
        </p:nvSpPr>
        <p:spPr>
          <a:xfrm>
            <a:off x="743472" y="427271"/>
            <a:ext cx="8613397" cy="923330"/>
          </a:xfrm>
          <a:prstGeom prst="rect">
            <a:avLst/>
          </a:prstGeom>
          <a:noFill/>
        </p:spPr>
        <p:txBody>
          <a:bodyPr wrap="square">
            <a:spAutoFit/>
          </a:bodyPr>
          <a:lstStyle/>
          <a:p>
            <a:pPr algn="just"/>
            <a:r>
              <a:rPr lang="es-ES" b="0" i="0" dirty="0" err="1">
                <a:solidFill>
                  <a:srgbClr val="610B38"/>
                </a:solidFill>
                <a:effectLst/>
                <a:latin typeface="erdana"/>
              </a:rPr>
              <a:t>cp</a:t>
            </a:r>
            <a:r>
              <a:rPr lang="es-ES" b="0" i="0" dirty="0">
                <a:solidFill>
                  <a:srgbClr val="610B38"/>
                </a:solidFill>
                <a:effectLst/>
                <a:latin typeface="erdana"/>
              </a:rPr>
              <a:t> </a:t>
            </a:r>
            <a:r>
              <a:rPr lang="es-ES" b="0" i="0" dirty="0" err="1">
                <a:solidFill>
                  <a:srgbClr val="610B38"/>
                </a:solidFill>
                <a:effectLst/>
                <a:latin typeface="erdana"/>
              </a:rPr>
              <a:t>linux</a:t>
            </a:r>
            <a:r>
              <a:rPr lang="es-ES" b="0" i="0" dirty="0">
                <a:solidFill>
                  <a:srgbClr val="610B38"/>
                </a:solidFill>
                <a:effectLst/>
                <a:latin typeface="erdana"/>
              </a:rPr>
              <a:t> | Copiar archivo de Linux</a:t>
            </a:r>
          </a:p>
          <a:p>
            <a:pPr algn="just"/>
            <a:r>
              <a:rPr lang="es-ES" b="0" i="0" dirty="0">
                <a:solidFill>
                  <a:srgbClr val="333333"/>
                </a:solidFill>
                <a:effectLst/>
                <a:latin typeface="inter-regular"/>
              </a:rPr>
              <a:t>'</a:t>
            </a:r>
            <a:r>
              <a:rPr lang="es-ES" b="0" i="0" dirty="0" err="1">
                <a:solidFill>
                  <a:srgbClr val="333333"/>
                </a:solidFill>
                <a:effectLst/>
                <a:latin typeface="inter-regular"/>
              </a:rPr>
              <a:t>cp</a:t>
            </a:r>
            <a:r>
              <a:rPr lang="es-ES" b="0" i="0" dirty="0">
                <a:solidFill>
                  <a:srgbClr val="333333"/>
                </a:solidFill>
                <a:effectLst/>
                <a:latin typeface="inter-regular"/>
              </a:rPr>
              <a:t>' significa copia. El comando '</a:t>
            </a:r>
            <a:r>
              <a:rPr lang="es-ES" b="0" i="0" dirty="0" err="1">
                <a:solidFill>
                  <a:srgbClr val="333333"/>
                </a:solidFill>
                <a:effectLst/>
                <a:latin typeface="inter-regular"/>
              </a:rPr>
              <a:t>cp</a:t>
            </a:r>
            <a:r>
              <a:rPr lang="es-ES" b="0" i="0" dirty="0">
                <a:solidFill>
                  <a:srgbClr val="333333"/>
                </a:solidFill>
                <a:effectLst/>
                <a:latin typeface="inter-regular"/>
              </a:rPr>
              <a:t>' se usa para copiar un archivo o un directorio.</a:t>
            </a:r>
          </a:p>
          <a:p>
            <a:pPr algn="just"/>
            <a:r>
              <a:rPr lang="es-ES" b="0" i="0" dirty="0">
                <a:solidFill>
                  <a:srgbClr val="333333"/>
                </a:solidFill>
                <a:effectLst/>
                <a:latin typeface="inter-regular"/>
              </a:rPr>
              <a:t>Para copiar un archivo en el mismo directorio, la sintaxis será,</a:t>
            </a:r>
          </a:p>
        </p:txBody>
      </p:sp>
      <p:sp>
        <p:nvSpPr>
          <p:cNvPr id="5" name="CuadroTexto 4">
            <a:extLst>
              <a:ext uri="{FF2B5EF4-FFF2-40B4-BE49-F238E27FC236}">
                <a16:creationId xmlns:a16="http://schemas.microsoft.com/office/drawing/2014/main" id="{8E93CBFB-024B-42B7-BE42-F607EC01BFC7}"/>
              </a:ext>
            </a:extLst>
          </p:cNvPr>
          <p:cNvSpPr txBox="1"/>
          <p:nvPr/>
        </p:nvSpPr>
        <p:spPr>
          <a:xfrm>
            <a:off x="743472" y="4701652"/>
            <a:ext cx="9729133" cy="923330"/>
          </a:xfrm>
          <a:prstGeom prst="rect">
            <a:avLst/>
          </a:prstGeom>
          <a:noFill/>
        </p:spPr>
        <p:txBody>
          <a:bodyPr wrap="square">
            <a:spAutoFit/>
          </a:bodyPr>
          <a:lstStyle/>
          <a:p>
            <a:r>
              <a:rPr lang="es-ES" b="0" i="0" dirty="0">
                <a:solidFill>
                  <a:srgbClr val="333333"/>
                </a:solidFill>
                <a:effectLst/>
                <a:latin typeface="inter-regular"/>
              </a:rPr>
              <a:t>En la instantánea anterior, creamos una copia de </a:t>
            </a:r>
            <a:r>
              <a:rPr lang="es-ES" b="1" i="0" dirty="0">
                <a:solidFill>
                  <a:srgbClr val="333333"/>
                </a:solidFill>
                <a:effectLst/>
                <a:latin typeface="inter-bold"/>
              </a:rPr>
              <a:t>’archivo3.txt'</a:t>
            </a:r>
            <a:r>
              <a:rPr lang="es-ES" b="0" i="0" dirty="0">
                <a:solidFill>
                  <a:srgbClr val="333333"/>
                </a:solidFill>
                <a:effectLst/>
                <a:latin typeface="inter-regular"/>
              </a:rPr>
              <a:t> y </a:t>
            </a:r>
            <a:r>
              <a:rPr lang="es-ES" b="1" i="0" dirty="0">
                <a:solidFill>
                  <a:srgbClr val="333333"/>
                </a:solidFill>
                <a:effectLst/>
                <a:latin typeface="inter-bold"/>
              </a:rPr>
              <a:t>la llamamos ‘nuevo_archivo3.txt'</a:t>
            </a:r>
            <a:r>
              <a:rPr lang="es-ES" b="0" i="0" dirty="0">
                <a:solidFill>
                  <a:srgbClr val="333333"/>
                </a:solidFill>
                <a:effectLst/>
                <a:latin typeface="inter-regular"/>
              </a:rPr>
              <a:t> . Si en el caso,</a:t>
            </a:r>
            <a:r>
              <a:rPr lang="es-ES" b="1" i="0" dirty="0">
                <a:solidFill>
                  <a:srgbClr val="333333"/>
                </a:solidFill>
                <a:effectLst/>
                <a:latin typeface="inter-bold"/>
              </a:rPr>
              <a:t> </a:t>
            </a:r>
            <a:r>
              <a:rPr lang="es-ES" b="0" i="0" dirty="0">
                <a:solidFill>
                  <a:srgbClr val="333333"/>
                </a:solidFill>
                <a:effectLst/>
                <a:latin typeface="inter-regular"/>
              </a:rPr>
              <a:t>(en nuestro caso es ‘nuevo_archivo3.txt') ya existe, simplemente sobrescribirá el archivo anterior.</a:t>
            </a:r>
            <a:endParaRPr lang="es-ES" dirty="0"/>
          </a:p>
        </p:txBody>
      </p:sp>
      <p:pic>
        <p:nvPicPr>
          <p:cNvPr id="7" name="Imagen 6">
            <a:extLst>
              <a:ext uri="{FF2B5EF4-FFF2-40B4-BE49-F238E27FC236}">
                <a16:creationId xmlns:a16="http://schemas.microsoft.com/office/drawing/2014/main" id="{213A8254-D3E4-4494-B410-78F3EA251774}"/>
              </a:ext>
            </a:extLst>
          </p:cNvPr>
          <p:cNvPicPr>
            <a:picLocks noChangeAspect="1"/>
          </p:cNvPicPr>
          <p:nvPr/>
        </p:nvPicPr>
        <p:blipFill rotWithShape="1">
          <a:blip r:embed="rId2"/>
          <a:srcRect l="6468" t="22507" r="55688" b="55230"/>
          <a:stretch/>
        </p:blipFill>
        <p:spPr>
          <a:xfrm>
            <a:off x="2231468" y="2025400"/>
            <a:ext cx="5805459" cy="1921080"/>
          </a:xfrm>
          <a:prstGeom prst="rect">
            <a:avLst/>
          </a:prstGeom>
        </p:spPr>
      </p:pic>
    </p:spTree>
    <p:extLst>
      <p:ext uri="{BB962C8B-B14F-4D97-AF65-F5344CB8AC3E}">
        <p14:creationId xmlns:p14="http://schemas.microsoft.com/office/powerpoint/2010/main" val="252075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a 5">
            <a:extLst>
              <a:ext uri="{FF2B5EF4-FFF2-40B4-BE49-F238E27FC236}">
                <a16:creationId xmlns:a16="http://schemas.microsoft.com/office/drawing/2014/main" id="{17C17DB4-31D9-4855-89D1-EF9B9684A25B}"/>
              </a:ext>
            </a:extLst>
          </p:cNvPr>
          <p:cNvGraphicFramePr>
            <a:graphicFrameLocks noGrp="1"/>
          </p:cNvGraphicFramePr>
          <p:nvPr>
            <p:extLst>
              <p:ext uri="{D42A27DB-BD31-4B8C-83A1-F6EECF244321}">
                <p14:modId xmlns:p14="http://schemas.microsoft.com/office/powerpoint/2010/main" val="3100339632"/>
              </p:ext>
            </p:extLst>
          </p:nvPr>
        </p:nvGraphicFramePr>
        <p:xfrm>
          <a:off x="1120884" y="1253331"/>
          <a:ext cx="9610438" cy="4351337"/>
        </p:xfrm>
        <a:graphic>
          <a:graphicData uri="http://schemas.openxmlformats.org/drawingml/2006/table">
            <a:tbl>
              <a:tblPr>
                <a:tableStyleId>{775DCB02-9BB8-47FD-8907-85C794F793BA}</a:tableStyleId>
              </a:tblPr>
              <a:tblGrid>
                <a:gridCol w="4180958">
                  <a:extLst>
                    <a:ext uri="{9D8B030D-6E8A-4147-A177-3AD203B41FA5}">
                      <a16:colId xmlns:a16="http://schemas.microsoft.com/office/drawing/2014/main" val="1957144201"/>
                    </a:ext>
                  </a:extLst>
                </a:gridCol>
                <a:gridCol w="5429480">
                  <a:extLst>
                    <a:ext uri="{9D8B030D-6E8A-4147-A177-3AD203B41FA5}">
                      <a16:colId xmlns:a16="http://schemas.microsoft.com/office/drawing/2014/main" val="2339393486"/>
                    </a:ext>
                  </a:extLst>
                </a:gridCol>
              </a:tblGrid>
              <a:tr h="477057">
                <a:tc>
                  <a:txBody>
                    <a:bodyPr/>
                    <a:lstStyle/>
                    <a:p>
                      <a:pPr algn="l" fontAlgn="t"/>
                      <a:r>
                        <a:rPr lang="es-ES" sz="1700" dirty="0">
                          <a:solidFill>
                            <a:srgbClr val="000000"/>
                          </a:solidFill>
                          <a:effectLst/>
                        </a:rPr>
                        <a:t>Opción</a:t>
                      </a:r>
                      <a:endParaRPr lang="es-ES" sz="1700" dirty="0">
                        <a:solidFill>
                          <a:srgbClr val="000000"/>
                        </a:solidFill>
                        <a:effectLst/>
                        <a:latin typeface="times new roman" panose="02020603050405020304" pitchFamily="18" charset="0"/>
                      </a:endParaRPr>
                    </a:p>
                  </a:txBody>
                  <a:tcPr marL="108422" marR="108422" marT="108422" marB="108422"/>
                </a:tc>
                <a:tc>
                  <a:txBody>
                    <a:bodyPr/>
                    <a:lstStyle/>
                    <a:p>
                      <a:pPr algn="l" fontAlgn="t"/>
                      <a:r>
                        <a:rPr lang="es-ES" sz="1700">
                          <a:solidFill>
                            <a:srgbClr val="000000"/>
                          </a:solidFill>
                          <a:effectLst/>
                        </a:rPr>
                        <a:t>Función</a:t>
                      </a:r>
                      <a:endParaRPr lang="es-ES" sz="1700">
                        <a:solidFill>
                          <a:srgbClr val="000000"/>
                        </a:solidFill>
                        <a:effectLst/>
                        <a:latin typeface="times new roman" panose="02020603050405020304" pitchFamily="18" charset="0"/>
                      </a:endParaRPr>
                    </a:p>
                  </a:txBody>
                  <a:tcPr marL="108422" marR="108422" marT="108422" marB="108422"/>
                </a:tc>
                <a:extLst>
                  <a:ext uri="{0D108BD9-81ED-4DB2-BD59-A6C34878D82A}">
                    <a16:rowId xmlns:a16="http://schemas.microsoft.com/office/drawing/2014/main" val="1838599937"/>
                  </a:ext>
                </a:extLst>
              </a:tr>
              <a:tr h="664988">
                <a:tc>
                  <a:txBody>
                    <a:bodyPr/>
                    <a:lstStyle/>
                    <a:p>
                      <a:pPr algn="just" fontAlgn="t"/>
                      <a:r>
                        <a:rPr lang="es-ES" sz="1700" u="none" strike="noStrike" dirty="0" err="1">
                          <a:solidFill>
                            <a:srgbClr val="008000"/>
                          </a:solidFill>
                          <a:effectLst/>
                          <a:hlinkClick r:id="rId2"/>
                        </a:rPr>
                        <a:t>cp</a:t>
                      </a:r>
                      <a:r>
                        <a:rPr lang="es-ES" sz="1700" u="none" strike="noStrike" dirty="0">
                          <a:solidFill>
                            <a:srgbClr val="008000"/>
                          </a:solidFill>
                          <a:effectLst/>
                          <a:hlinkClick r:id="rId2"/>
                        </a:rPr>
                        <a:t>-r</a:t>
                      </a:r>
                      <a:endParaRPr lang="es-ES" sz="1700" dirty="0">
                        <a:solidFill>
                          <a:srgbClr val="333333"/>
                        </a:solidFill>
                        <a:effectLst/>
                        <a:latin typeface="inter-regular"/>
                      </a:endParaRPr>
                    </a:p>
                  </a:txBody>
                  <a:tcPr marL="72281" marR="72281" marT="72281" marB="72281"/>
                </a:tc>
                <a:tc>
                  <a:txBody>
                    <a:bodyPr/>
                    <a:lstStyle/>
                    <a:p>
                      <a:pPr algn="just" fontAlgn="t"/>
                      <a:r>
                        <a:rPr lang="es-ES" sz="1700">
                          <a:solidFill>
                            <a:srgbClr val="333333"/>
                          </a:solidFill>
                          <a:effectLst/>
                        </a:rPr>
                        <a:t>Para copiar un directorio junto con sus subdirectorios.</a:t>
                      </a:r>
                      <a:endParaRPr lang="es-ES" sz="1700">
                        <a:solidFill>
                          <a:srgbClr val="333333"/>
                        </a:solidFill>
                        <a:effectLst/>
                        <a:latin typeface="inter-regular"/>
                      </a:endParaRPr>
                    </a:p>
                  </a:txBody>
                  <a:tcPr marL="72281" marR="72281" marT="72281" marB="72281"/>
                </a:tc>
                <a:extLst>
                  <a:ext uri="{0D108BD9-81ED-4DB2-BD59-A6C34878D82A}">
                    <a16:rowId xmlns:a16="http://schemas.microsoft.com/office/drawing/2014/main" val="52814423"/>
                  </a:ext>
                </a:extLst>
              </a:tr>
              <a:tr h="664988">
                <a:tc>
                  <a:txBody>
                    <a:bodyPr/>
                    <a:lstStyle/>
                    <a:p>
                      <a:pPr algn="just" fontAlgn="t"/>
                      <a:r>
                        <a:rPr lang="es-ES" sz="1700" u="none" strike="noStrike" dirty="0" err="1">
                          <a:solidFill>
                            <a:srgbClr val="008000"/>
                          </a:solidFill>
                          <a:effectLst/>
                          <a:hlinkClick r:id="rId3"/>
                        </a:rPr>
                        <a:t>cp</a:t>
                      </a:r>
                      <a:r>
                        <a:rPr lang="es-ES" sz="1700" u="none" strike="noStrike" dirty="0">
                          <a:solidFill>
                            <a:srgbClr val="008000"/>
                          </a:solidFill>
                          <a:effectLst/>
                          <a:hlinkClick r:id="rId3"/>
                        </a:rPr>
                        <a:t> archivo 1 archivo 2 nombre de directorio</a:t>
                      </a:r>
                      <a:endParaRPr lang="es-ES" sz="1700" dirty="0">
                        <a:solidFill>
                          <a:srgbClr val="333333"/>
                        </a:solidFill>
                        <a:effectLst/>
                        <a:latin typeface="inter-regular"/>
                      </a:endParaRPr>
                    </a:p>
                  </a:txBody>
                  <a:tcPr marL="72281" marR="72281" marT="72281" marB="72281"/>
                </a:tc>
                <a:tc>
                  <a:txBody>
                    <a:bodyPr/>
                    <a:lstStyle/>
                    <a:p>
                      <a:pPr algn="just" fontAlgn="t"/>
                      <a:r>
                        <a:rPr lang="es-ES" sz="1700" dirty="0">
                          <a:solidFill>
                            <a:srgbClr val="333333"/>
                          </a:solidFill>
                          <a:effectLst/>
                        </a:rPr>
                        <a:t>Para copiar varios archivos o directorios en un directorio.</a:t>
                      </a:r>
                      <a:endParaRPr lang="es-ES" sz="1700" dirty="0">
                        <a:solidFill>
                          <a:srgbClr val="333333"/>
                        </a:solidFill>
                        <a:effectLst/>
                        <a:latin typeface="inter-regular"/>
                      </a:endParaRPr>
                    </a:p>
                  </a:txBody>
                  <a:tcPr marL="72281" marR="72281" marT="72281" marB="72281"/>
                </a:tc>
                <a:extLst>
                  <a:ext uri="{0D108BD9-81ED-4DB2-BD59-A6C34878D82A}">
                    <a16:rowId xmlns:a16="http://schemas.microsoft.com/office/drawing/2014/main" val="4109646686"/>
                  </a:ext>
                </a:extLst>
              </a:tr>
              <a:tr h="664988">
                <a:tc>
                  <a:txBody>
                    <a:bodyPr/>
                    <a:lstStyle/>
                    <a:p>
                      <a:pPr algn="just" fontAlgn="t"/>
                      <a:r>
                        <a:rPr lang="es-ES" sz="1800" b="0" u="none" strike="noStrike" kern="1200" dirty="0" err="1">
                          <a:solidFill>
                            <a:schemeClr val="tx1"/>
                          </a:solidFill>
                          <a:effectLst/>
                          <a:hlinkClick r:id="rId4"/>
                        </a:rPr>
                        <a:t>cp</a:t>
                      </a:r>
                      <a:r>
                        <a:rPr lang="es-ES" sz="1800" b="0" u="none" strike="noStrike" kern="1200" dirty="0">
                          <a:solidFill>
                            <a:schemeClr val="tx1"/>
                          </a:solidFill>
                          <a:effectLst/>
                          <a:hlinkClick r:id="rId4"/>
                        </a:rPr>
                        <a:t> -</a:t>
                      </a:r>
                      <a:r>
                        <a:rPr lang="es-ES" sz="1800" b="0" u="none" strike="noStrike" kern="1200" dirty="0" err="1">
                          <a:solidFill>
                            <a:schemeClr val="tx1"/>
                          </a:solidFill>
                          <a:effectLst/>
                          <a:hlinkClick r:id="rId4"/>
                        </a:rPr>
                        <a:t>backup</a:t>
                      </a:r>
                      <a:endParaRPr lang="es-ES" sz="1700" dirty="0">
                        <a:solidFill>
                          <a:srgbClr val="333333"/>
                        </a:solidFill>
                        <a:effectLst/>
                        <a:latin typeface="inter-regular"/>
                      </a:endParaRPr>
                    </a:p>
                  </a:txBody>
                  <a:tcPr marL="72281" marR="72281" marT="72281" marB="72281"/>
                </a:tc>
                <a:tc>
                  <a:txBody>
                    <a:bodyPr/>
                    <a:lstStyle/>
                    <a:p>
                      <a:pPr algn="just" fontAlgn="t"/>
                      <a:r>
                        <a:rPr lang="es-ES" sz="1700">
                          <a:solidFill>
                            <a:srgbClr val="333333"/>
                          </a:solidFill>
                          <a:effectLst/>
                        </a:rPr>
                        <a:t>Para hacer una copia de seguridad del archivo existente antes de sobrescribirlo.</a:t>
                      </a:r>
                      <a:endParaRPr lang="es-ES" sz="1700">
                        <a:solidFill>
                          <a:srgbClr val="333333"/>
                        </a:solidFill>
                        <a:effectLst/>
                        <a:latin typeface="inter-regular"/>
                      </a:endParaRPr>
                    </a:p>
                  </a:txBody>
                  <a:tcPr marL="72281" marR="72281" marT="72281" marB="72281"/>
                </a:tc>
                <a:extLst>
                  <a:ext uri="{0D108BD9-81ED-4DB2-BD59-A6C34878D82A}">
                    <a16:rowId xmlns:a16="http://schemas.microsoft.com/office/drawing/2014/main" val="909421044"/>
                  </a:ext>
                </a:extLst>
              </a:tr>
              <a:tr h="404776">
                <a:tc>
                  <a:txBody>
                    <a:bodyPr/>
                    <a:lstStyle/>
                    <a:p>
                      <a:pPr algn="just" fontAlgn="t"/>
                      <a:r>
                        <a:rPr lang="es-ES" sz="1700" u="none" strike="noStrike">
                          <a:solidFill>
                            <a:srgbClr val="008000"/>
                          </a:solidFill>
                          <a:effectLst/>
                          <a:hlinkClick r:id="rId5"/>
                        </a:rPr>
                        <a:t>cp -i</a:t>
                      </a:r>
                      <a:endParaRPr lang="es-ES" sz="1700">
                        <a:solidFill>
                          <a:srgbClr val="333333"/>
                        </a:solidFill>
                        <a:effectLst/>
                        <a:latin typeface="inter-regular"/>
                      </a:endParaRPr>
                    </a:p>
                  </a:txBody>
                  <a:tcPr marL="72281" marR="72281" marT="72281" marB="72281"/>
                </a:tc>
                <a:tc>
                  <a:txBody>
                    <a:bodyPr/>
                    <a:lstStyle/>
                    <a:p>
                      <a:pPr algn="just" fontAlgn="t"/>
                      <a:r>
                        <a:rPr lang="es-ES" sz="1700">
                          <a:solidFill>
                            <a:srgbClr val="333333"/>
                          </a:solidFill>
                          <a:effectLst/>
                        </a:rPr>
                        <a:t>Pide confirmación.</a:t>
                      </a:r>
                      <a:endParaRPr lang="es-ES" sz="1700">
                        <a:solidFill>
                          <a:srgbClr val="333333"/>
                        </a:solidFill>
                        <a:effectLst/>
                        <a:latin typeface="inter-regular"/>
                      </a:endParaRPr>
                    </a:p>
                  </a:txBody>
                  <a:tcPr marL="72281" marR="72281" marT="72281" marB="72281"/>
                </a:tc>
                <a:extLst>
                  <a:ext uri="{0D108BD9-81ED-4DB2-BD59-A6C34878D82A}">
                    <a16:rowId xmlns:a16="http://schemas.microsoft.com/office/drawing/2014/main" val="1746367651"/>
                  </a:ext>
                </a:extLst>
              </a:tr>
              <a:tr h="404776">
                <a:tc>
                  <a:txBody>
                    <a:bodyPr/>
                    <a:lstStyle/>
                    <a:p>
                      <a:pPr algn="just" fontAlgn="t"/>
                      <a:r>
                        <a:rPr lang="es-ES" sz="1700" u="none" strike="noStrike">
                          <a:solidFill>
                            <a:srgbClr val="008000"/>
                          </a:solidFill>
                          <a:effectLst/>
                          <a:hlinkClick r:id="rId6"/>
                        </a:rPr>
                        <a:t>cp-l</a:t>
                      </a:r>
                      <a:endParaRPr lang="es-ES" sz="1700">
                        <a:solidFill>
                          <a:srgbClr val="333333"/>
                        </a:solidFill>
                        <a:effectLst/>
                        <a:latin typeface="inter-regular"/>
                      </a:endParaRPr>
                    </a:p>
                  </a:txBody>
                  <a:tcPr marL="72281" marR="72281" marT="72281" marB="72281"/>
                </a:tc>
                <a:tc>
                  <a:txBody>
                    <a:bodyPr/>
                    <a:lstStyle/>
                    <a:p>
                      <a:pPr algn="just" fontAlgn="t"/>
                      <a:r>
                        <a:rPr lang="es-ES" sz="1700">
                          <a:solidFill>
                            <a:srgbClr val="333333"/>
                          </a:solidFill>
                          <a:effectLst/>
                        </a:rPr>
                        <a:t>Para crear un archivo de enlace duro.</a:t>
                      </a:r>
                      <a:endParaRPr lang="es-ES" sz="1700">
                        <a:solidFill>
                          <a:srgbClr val="333333"/>
                        </a:solidFill>
                        <a:effectLst/>
                        <a:latin typeface="inter-regular"/>
                      </a:endParaRPr>
                    </a:p>
                  </a:txBody>
                  <a:tcPr marL="72281" marR="72281" marT="72281" marB="72281"/>
                </a:tc>
                <a:extLst>
                  <a:ext uri="{0D108BD9-81ED-4DB2-BD59-A6C34878D82A}">
                    <a16:rowId xmlns:a16="http://schemas.microsoft.com/office/drawing/2014/main" val="3611618561"/>
                  </a:ext>
                </a:extLst>
              </a:tr>
              <a:tr h="404776">
                <a:tc>
                  <a:txBody>
                    <a:bodyPr/>
                    <a:lstStyle/>
                    <a:p>
                      <a:pPr algn="just" fontAlgn="t"/>
                      <a:r>
                        <a:rPr lang="es-ES" sz="1700" u="none" strike="noStrike" dirty="0" err="1">
                          <a:solidFill>
                            <a:srgbClr val="008000"/>
                          </a:solidFill>
                          <a:effectLst/>
                          <a:hlinkClick r:id="rId7"/>
                        </a:rPr>
                        <a:t>cp</a:t>
                      </a:r>
                      <a:r>
                        <a:rPr lang="es-ES" sz="1700" u="none" strike="noStrike" dirty="0">
                          <a:solidFill>
                            <a:srgbClr val="008000"/>
                          </a:solidFill>
                          <a:effectLst/>
                          <a:hlinkClick r:id="rId7"/>
                        </a:rPr>
                        <a:t>-p</a:t>
                      </a:r>
                      <a:endParaRPr lang="es-ES" sz="1700" dirty="0">
                        <a:solidFill>
                          <a:srgbClr val="333333"/>
                        </a:solidFill>
                        <a:effectLst/>
                        <a:latin typeface="inter-regular"/>
                      </a:endParaRPr>
                    </a:p>
                  </a:txBody>
                  <a:tcPr marL="72281" marR="72281" marT="72281" marB="72281"/>
                </a:tc>
                <a:tc>
                  <a:txBody>
                    <a:bodyPr/>
                    <a:lstStyle/>
                    <a:p>
                      <a:pPr algn="just" fontAlgn="t"/>
                      <a:r>
                        <a:rPr lang="es-ES" sz="1700">
                          <a:solidFill>
                            <a:srgbClr val="333333"/>
                          </a:solidFill>
                          <a:effectLst/>
                        </a:rPr>
                        <a:t>Conserva el atributo de un archivo.</a:t>
                      </a:r>
                      <a:endParaRPr lang="es-ES" sz="1700">
                        <a:solidFill>
                          <a:srgbClr val="333333"/>
                        </a:solidFill>
                        <a:effectLst/>
                        <a:latin typeface="inter-regular"/>
                      </a:endParaRPr>
                    </a:p>
                  </a:txBody>
                  <a:tcPr marL="72281" marR="72281" marT="72281" marB="72281"/>
                </a:tc>
                <a:extLst>
                  <a:ext uri="{0D108BD9-81ED-4DB2-BD59-A6C34878D82A}">
                    <a16:rowId xmlns:a16="http://schemas.microsoft.com/office/drawing/2014/main" val="2531169324"/>
                  </a:ext>
                </a:extLst>
              </a:tr>
              <a:tr h="664988">
                <a:tc>
                  <a:txBody>
                    <a:bodyPr/>
                    <a:lstStyle/>
                    <a:p>
                      <a:pPr algn="just" fontAlgn="t"/>
                      <a:r>
                        <a:rPr lang="es-ES" sz="1700" u="none" strike="noStrike">
                          <a:solidFill>
                            <a:srgbClr val="008000"/>
                          </a:solidFill>
                          <a:effectLst/>
                          <a:hlinkClick r:id="rId8"/>
                        </a:rPr>
                        <a:t>cp-u-v</a:t>
                      </a:r>
                      <a:endParaRPr lang="es-ES" sz="1700">
                        <a:solidFill>
                          <a:srgbClr val="333333"/>
                        </a:solidFill>
                        <a:effectLst/>
                        <a:latin typeface="inter-regular"/>
                      </a:endParaRPr>
                    </a:p>
                  </a:txBody>
                  <a:tcPr marL="72281" marR="72281" marT="72281" marB="72281"/>
                </a:tc>
                <a:tc>
                  <a:txBody>
                    <a:bodyPr/>
                    <a:lstStyle/>
                    <a:p>
                      <a:pPr algn="just" fontAlgn="t"/>
                      <a:r>
                        <a:rPr lang="es-ES" sz="1700" dirty="0">
                          <a:solidFill>
                            <a:srgbClr val="333333"/>
                          </a:solidFill>
                          <a:effectLst/>
                        </a:rPr>
                        <a:t>Para asegurarse de que el archivo de origen sea más nuevo que el archivo de destino.</a:t>
                      </a:r>
                      <a:endParaRPr lang="es-ES" sz="1700" dirty="0">
                        <a:solidFill>
                          <a:srgbClr val="333333"/>
                        </a:solidFill>
                        <a:effectLst/>
                        <a:latin typeface="inter-regular"/>
                      </a:endParaRPr>
                    </a:p>
                  </a:txBody>
                  <a:tcPr marL="72281" marR="72281" marT="72281" marB="72281"/>
                </a:tc>
                <a:extLst>
                  <a:ext uri="{0D108BD9-81ED-4DB2-BD59-A6C34878D82A}">
                    <a16:rowId xmlns:a16="http://schemas.microsoft.com/office/drawing/2014/main" val="290643854"/>
                  </a:ext>
                </a:extLst>
              </a:tr>
            </a:tbl>
          </a:graphicData>
        </a:graphic>
      </p:graphicFrame>
      <p:sp>
        <p:nvSpPr>
          <p:cNvPr id="7" name="Rectangle 1">
            <a:extLst>
              <a:ext uri="{FF2B5EF4-FFF2-40B4-BE49-F238E27FC236}">
                <a16:creationId xmlns:a16="http://schemas.microsoft.com/office/drawing/2014/main" id="{9DEE1A5A-9BE2-4A27-A32A-0FF6FB453258}"/>
              </a:ext>
            </a:extLst>
          </p:cNvPr>
          <p:cNvSpPr>
            <a:spLocks noChangeArrowheads="1"/>
          </p:cNvSpPr>
          <p:nvPr/>
        </p:nvSpPr>
        <p:spPr bwMode="auto">
          <a:xfrm>
            <a:off x="598428" y="506843"/>
            <a:ext cx="1025253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rgbClr val="610B38"/>
                </a:solidFill>
                <a:effectLst/>
                <a:latin typeface="erdana"/>
              </a:rPr>
              <a:t>Opciones de </a:t>
            </a:r>
            <a:r>
              <a:rPr kumimoji="0" lang="es-ES" altLang="es-ES" sz="1800" b="0" i="0" u="none" strike="noStrike" cap="none" normalizeH="0" baseline="0" dirty="0" err="1">
                <a:ln>
                  <a:noFill/>
                </a:ln>
                <a:solidFill>
                  <a:srgbClr val="610B38"/>
                </a:solidFill>
                <a:effectLst/>
                <a:latin typeface="erdana"/>
              </a:rPr>
              <a:t>cp</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1632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35CB2C-ABE4-49C1-80AF-8F29A2DFD895}"/>
              </a:ext>
            </a:extLst>
          </p:cNvPr>
          <p:cNvSpPr>
            <a:spLocks noChangeArrowheads="1"/>
          </p:cNvSpPr>
          <p:nvPr/>
        </p:nvSpPr>
        <p:spPr bwMode="auto">
          <a:xfrm>
            <a:off x="378862" y="348047"/>
            <a:ext cx="11434273" cy="770714"/>
          </a:xfrm>
          <a:prstGeom prst="rect">
            <a:avLst/>
          </a:prstGeom>
          <a:noFill/>
          <a:ln>
            <a:noFill/>
          </a:ln>
        </p:spPr>
        <p:style>
          <a:lnRef idx="0">
            <a:scrgbClr r="0" g="0" b="0"/>
          </a:lnRef>
          <a:fillRef idx="0">
            <a:scrgbClr r="0" g="0" b="0"/>
          </a:fillRef>
          <a:effectRef idx="0">
            <a:scrgbClr r="0" g="0" b="0"/>
          </a:effectRef>
          <a:fontRef idx="minor">
            <a:schemeClr val="accent4"/>
          </a:fontRef>
        </p:style>
        <p:txBody>
          <a:bodyPr vert="horz" wrap="square" lIns="91440" tIns="3174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2100" b="0" i="0" u="none" strike="noStrike" cap="none" normalizeH="0" baseline="0" dirty="0">
                <a:ln>
                  <a:noFill/>
                </a:ln>
                <a:solidFill>
                  <a:srgbClr val="610B38"/>
                </a:solidFill>
                <a:effectLst/>
                <a:latin typeface="erdana"/>
              </a:rPr>
              <a:t>Linux </a:t>
            </a:r>
            <a:r>
              <a:rPr kumimoji="0" lang="es-ES" altLang="es-ES" sz="2100" b="0" i="0" u="none" strike="noStrike" cap="none" normalizeH="0" baseline="0" dirty="0" err="1">
                <a:ln>
                  <a:noFill/>
                </a:ln>
                <a:solidFill>
                  <a:srgbClr val="610B38"/>
                </a:solidFill>
                <a:effectLst/>
                <a:latin typeface="erdana"/>
              </a:rPr>
              <a:t>mv</a:t>
            </a:r>
            <a:r>
              <a:rPr kumimoji="0" lang="es-ES" altLang="es-ES" sz="2100" b="0" i="0" u="none" strike="noStrike" cap="none" normalizeH="0" baseline="0" dirty="0">
                <a:ln>
                  <a:noFill/>
                </a:ln>
                <a:solidFill>
                  <a:srgbClr val="610B38"/>
                </a:solidFill>
                <a:effectLst/>
                <a:latin typeface="erdana"/>
              </a:rPr>
              <a:t> | Mover archivo de Linux</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333333"/>
                </a:solidFill>
                <a:effectLst/>
                <a:latin typeface="inter-regular"/>
              </a:rPr>
              <a:t>El comando </a:t>
            </a:r>
            <a:r>
              <a:rPr kumimoji="0" lang="es-ES" altLang="es-ES" sz="1200" b="0" i="0" u="none" strike="noStrike" cap="none" normalizeH="0" baseline="0" dirty="0" err="1">
                <a:ln>
                  <a:noFill/>
                </a:ln>
                <a:solidFill>
                  <a:srgbClr val="333333"/>
                </a:solidFill>
                <a:effectLst/>
                <a:latin typeface="inter-regular"/>
              </a:rPr>
              <a:t>mv</a:t>
            </a:r>
            <a:r>
              <a:rPr kumimoji="0" lang="es-ES" altLang="es-ES" sz="1200" b="0" i="0" u="none" strike="noStrike" cap="none" normalizeH="0" baseline="0" dirty="0">
                <a:ln>
                  <a:noFill/>
                </a:ln>
                <a:solidFill>
                  <a:srgbClr val="333333"/>
                </a:solidFill>
                <a:effectLst/>
                <a:latin typeface="inter-regular"/>
              </a:rPr>
              <a:t> de Linux se usa para mover un archivo o directorio existente de una ubicación a otra. También se utiliza para cambiar el nombre de un archivo o directorio. Si desea cambiar el nombre de un solo directorio o archivo , será mejor usar la opción </a:t>
            </a:r>
            <a:r>
              <a:rPr kumimoji="0" lang="es-ES" altLang="es-ES" sz="1200" b="1" i="0" u="none" strike="noStrike" cap="none" normalizeH="0" baseline="0" dirty="0">
                <a:ln>
                  <a:noFill/>
                </a:ln>
                <a:solidFill>
                  <a:srgbClr val="333333"/>
                </a:solidFill>
                <a:effectLst/>
                <a:latin typeface="inter-bold"/>
              </a:rPr>
              <a:t>'</a:t>
            </a:r>
            <a:r>
              <a:rPr kumimoji="0" lang="es-ES" altLang="es-ES" sz="1200" b="1" i="0" u="none" strike="noStrike" cap="none" normalizeH="0" baseline="0" dirty="0" err="1">
                <a:ln>
                  <a:noFill/>
                </a:ln>
                <a:solidFill>
                  <a:srgbClr val="333333"/>
                </a:solidFill>
                <a:effectLst/>
                <a:latin typeface="inter-bold"/>
              </a:rPr>
              <a:t>mv</a:t>
            </a:r>
            <a:r>
              <a:rPr kumimoji="0" lang="es-ES" altLang="es-ES" sz="1200" b="1" i="0" u="none" strike="noStrike" cap="none" normalizeH="0" baseline="0" dirty="0">
                <a:ln>
                  <a:noFill/>
                </a:ln>
                <a:solidFill>
                  <a:srgbClr val="333333"/>
                </a:solidFill>
                <a:effectLst/>
                <a:latin typeface="inter-bold"/>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F4CCC6B1-08FB-456D-B35B-00890832B222}"/>
              </a:ext>
            </a:extLst>
          </p:cNvPr>
          <p:cNvSpPr>
            <a:spLocks noChangeArrowheads="1"/>
          </p:cNvSpPr>
          <p:nvPr/>
        </p:nvSpPr>
        <p:spPr bwMode="auto">
          <a:xfrm>
            <a:off x="378862" y="1223884"/>
            <a:ext cx="11434273"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rgbClr val="610B38"/>
                </a:solidFill>
                <a:effectLst/>
                <a:latin typeface="erdana"/>
              </a:rPr>
              <a:t>Cómo cambiar el nombre de un archivo</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200" b="0" i="0" u="none" strike="noStrike" cap="none" normalizeH="0" baseline="0" dirty="0">
                <a:ln>
                  <a:noFill/>
                </a:ln>
                <a:solidFill>
                  <a:srgbClr val="333333"/>
                </a:solidFill>
                <a:effectLst/>
                <a:latin typeface="inter-regular"/>
              </a:rPr>
              <a:t>Al cambiar el nombre de un archivo, el número de inodo de ambos archivos seguirá siendo el mismo.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6" name="Imagen 5">
            <a:extLst>
              <a:ext uri="{FF2B5EF4-FFF2-40B4-BE49-F238E27FC236}">
                <a16:creationId xmlns:a16="http://schemas.microsoft.com/office/drawing/2014/main" id="{6BE4A60C-C755-476B-B36D-6106789E1CBC}"/>
              </a:ext>
            </a:extLst>
          </p:cNvPr>
          <p:cNvPicPr>
            <a:picLocks noChangeAspect="1"/>
          </p:cNvPicPr>
          <p:nvPr/>
        </p:nvPicPr>
        <p:blipFill rotWithShape="1">
          <a:blip r:embed="rId2"/>
          <a:srcRect l="52913" t="32211" r="11239" b="35535"/>
          <a:stretch/>
        </p:blipFill>
        <p:spPr>
          <a:xfrm>
            <a:off x="2516697" y="1963657"/>
            <a:ext cx="5092118" cy="2577085"/>
          </a:xfrm>
          <a:prstGeom prst="rect">
            <a:avLst/>
          </a:prstGeom>
        </p:spPr>
      </p:pic>
      <p:sp>
        <p:nvSpPr>
          <p:cNvPr id="8" name="CuadroTexto 7">
            <a:extLst>
              <a:ext uri="{FF2B5EF4-FFF2-40B4-BE49-F238E27FC236}">
                <a16:creationId xmlns:a16="http://schemas.microsoft.com/office/drawing/2014/main" id="{61FA6FE6-DDDF-46E4-BDAA-5CF605C51DB9}"/>
              </a:ext>
            </a:extLst>
          </p:cNvPr>
          <p:cNvSpPr txBox="1"/>
          <p:nvPr/>
        </p:nvSpPr>
        <p:spPr>
          <a:xfrm>
            <a:off x="378862" y="5080119"/>
            <a:ext cx="10795274" cy="646331"/>
          </a:xfrm>
          <a:prstGeom prst="rect">
            <a:avLst/>
          </a:prstGeom>
          <a:noFill/>
        </p:spPr>
        <p:txBody>
          <a:bodyPr wrap="square">
            <a:spAutoFit/>
          </a:bodyPr>
          <a:lstStyle/>
          <a:p>
            <a:r>
              <a:rPr lang="es-ES" b="0" i="0" dirty="0">
                <a:solidFill>
                  <a:srgbClr val="333333"/>
                </a:solidFill>
                <a:effectLst/>
                <a:latin typeface="inter-regular"/>
              </a:rPr>
              <a:t>En el ejemplo anterior, hemos cambiado el nombre del archivo </a:t>
            </a:r>
            <a:r>
              <a:rPr lang="es-ES" b="1" i="0" dirty="0">
                <a:solidFill>
                  <a:srgbClr val="333333"/>
                </a:solidFill>
                <a:effectLst/>
                <a:latin typeface="inter-bold"/>
              </a:rPr>
              <a:t>'</a:t>
            </a:r>
            <a:r>
              <a:rPr lang="es-ES" b="1" i="0" dirty="0" err="1">
                <a:solidFill>
                  <a:srgbClr val="333333"/>
                </a:solidFill>
                <a:effectLst/>
                <a:latin typeface="inter-bold"/>
              </a:rPr>
              <a:t>docc</a:t>
            </a:r>
            <a:r>
              <a:rPr lang="es-ES" b="1" i="0" dirty="0">
                <a:solidFill>
                  <a:srgbClr val="333333"/>
                </a:solidFill>
                <a:effectLst/>
                <a:latin typeface="inter-bold"/>
              </a:rPr>
              <a:t>'</a:t>
            </a:r>
            <a:r>
              <a:rPr lang="es-ES" b="0" i="0" dirty="0">
                <a:solidFill>
                  <a:srgbClr val="333333"/>
                </a:solidFill>
                <a:effectLst/>
                <a:latin typeface="inter-regular"/>
              </a:rPr>
              <a:t> a </a:t>
            </a:r>
            <a:r>
              <a:rPr lang="es-ES" b="1" i="0" dirty="0">
                <a:solidFill>
                  <a:srgbClr val="333333"/>
                </a:solidFill>
                <a:effectLst/>
                <a:latin typeface="inter-bold"/>
              </a:rPr>
              <a:t>'</a:t>
            </a:r>
            <a:r>
              <a:rPr lang="es-ES" b="1" i="0" dirty="0" err="1">
                <a:solidFill>
                  <a:srgbClr val="333333"/>
                </a:solidFill>
                <a:effectLst/>
                <a:latin typeface="inter-bold"/>
              </a:rPr>
              <a:t>document</a:t>
            </a:r>
            <a:r>
              <a:rPr lang="es-ES" b="1" i="0" dirty="0">
                <a:solidFill>
                  <a:srgbClr val="333333"/>
                </a:solidFill>
                <a:effectLst/>
                <a:latin typeface="inter-bold"/>
              </a:rPr>
              <a:t>'</a:t>
            </a:r>
            <a:r>
              <a:rPr lang="es-ES" b="0" i="0" dirty="0">
                <a:solidFill>
                  <a:srgbClr val="333333"/>
                </a:solidFill>
                <a:effectLst/>
                <a:latin typeface="inter-regular"/>
              </a:rPr>
              <a:t> . Pero el número de inodo de ambos archivos sigue siendo el mismo.</a:t>
            </a:r>
            <a:endParaRPr lang="es-ES" dirty="0"/>
          </a:p>
        </p:txBody>
      </p:sp>
    </p:spTree>
    <p:extLst>
      <p:ext uri="{BB962C8B-B14F-4D97-AF65-F5344CB8AC3E}">
        <p14:creationId xmlns:p14="http://schemas.microsoft.com/office/powerpoint/2010/main" val="602215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F548510-912C-4FD8-8939-95FA636C37B6}"/>
              </a:ext>
            </a:extLst>
          </p:cNvPr>
          <p:cNvSpPr txBox="1"/>
          <p:nvPr/>
        </p:nvSpPr>
        <p:spPr>
          <a:xfrm>
            <a:off x="505438" y="104510"/>
            <a:ext cx="9922078" cy="923330"/>
          </a:xfrm>
          <a:prstGeom prst="rect">
            <a:avLst/>
          </a:prstGeom>
          <a:noFill/>
        </p:spPr>
        <p:txBody>
          <a:bodyPr wrap="square">
            <a:spAutoFit/>
          </a:bodyPr>
          <a:lstStyle/>
          <a:p>
            <a:pPr algn="just"/>
            <a:r>
              <a:rPr lang="es-ES" b="0" i="0" dirty="0">
                <a:solidFill>
                  <a:srgbClr val="610B38"/>
                </a:solidFill>
                <a:effectLst/>
                <a:latin typeface="erdana"/>
              </a:rPr>
              <a:t>Cómo cambiar el nombre de un directorio</a:t>
            </a:r>
          </a:p>
          <a:p>
            <a:pPr algn="just"/>
            <a:r>
              <a:rPr lang="es-ES" b="0" i="0" dirty="0">
                <a:solidFill>
                  <a:srgbClr val="333333"/>
                </a:solidFill>
                <a:effectLst/>
                <a:latin typeface="inter-regular"/>
              </a:rPr>
              <a:t>Los directorios se pueden renombrar de la misma manera que los archivos. En este caso, también el número de inodo seguirá siendo el mismo.</a:t>
            </a:r>
          </a:p>
        </p:txBody>
      </p:sp>
      <p:pic>
        <p:nvPicPr>
          <p:cNvPr id="5" name="Imagen 4">
            <a:extLst>
              <a:ext uri="{FF2B5EF4-FFF2-40B4-BE49-F238E27FC236}">
                <a16:creationId xmlns:a16="http://schemas.microsoft.com/office/drawing/2014/main" id="{BDC41666-CDE2-4CE5-962C-CB24140D63E0}"/>
              </a:ext>
            </a:extLst>
          </p:cNvPr>
          <p:cNvPicPr>
            <a:picLocks noChangeAspect="1"/>
          </p:cNvPicPr>
          <p:nvPr/>
        </p:nvPicPr>
        <p:blipFill rotWithShape="1">
          <a:blip r:embed="rId2"/>
          <a:srcRect l="53050" t="33028" r="11032" b="37370"/>
          <a:stretch/>
        </p:blipFill>
        <p:spPr>
          <a:xfrm>
            <a:off x="2768366" y="1099255"/>
            <a:ext cx="4379053" cy="2030135"/>
          </a:xfrm>
          <a:prstGeom prst="rect">
            <a:avLst/>
          </a:prstGeom>
        </p:spPr>
      </p:pic>
      <p:graphicFrame>
        <p:nvGraphicFramePr>
          <p:cNvPr id="6" name="Tabla 5">
            <a:extLst>
              <a:ext uri="{FF2B5EF4-FFF2-40B4-BE49-F238E27FC236}">
                <a16:creationId xmlns:a16="http://schemas.microsoft.com/office/drawing/2014/main" id="{36E62D59-1845-4779-B3A8-3CD95106E887}"/>
              </a:ext>
            </a:extLst>
          </p:cNvPr>
          <p:cNvGraphicFramePr>
            <a:graphicFrameLocks noGrp="1"/>
          </p:cNvGraphicFramePr>
          <p:nvPr>
            <p:extLst>
              <p:ext uri="{D42A27DB-BD31-4B8C-83A1-F6EECF244321}">
                <p14:modId xmlns:p14="http://schemas.microsoft.com/office/powerpoint/2010/main" val="3964777372"/>
              </p:ext>
            </p:extLst>
          </p:nvPr>
        </p:nvGraphicFramePr>
        <p:xfrm>
          <a:off x="846389" y="3682391"/>
          <a:ext cx="9801488" cy="2209800"/>
        </p:xfrm>
        <a:graphic>
          <a:graphicData uri="http://schemas.openxmlformats.org/drawingml/2006/table">
            <a:tbl>
              <a:tblPr>
                <a:tableStyleId>{775DCB02-9BB8-47FD-8907-85C794F793BA}</a:tableStyleId>
              </a:tblPr>
              <a:tblGrid>
                <a:gridCol w="2014257">
                  <a:extLst>
                    <a:ext uri="{9D8B030D-6E8A-4147-A177-3AD203B41FA5}">
                      <a16:colId xmlns:a16="http://schemas.microsoft.com/office/drawing/2014/main" val="2538369034"/>
                    </a:ext>
                  </a:extLst>
                </a:gridCol>
                <a:gridCol w="7787231">
                  <a:extLst>
                    <a:ext uri="{9D8B030D-6E8A-4147-A177-3AD203B41FA5}">
                      <a16:colId xmlns:a16="http://schemas.microsoft.com/office/drawing/2014/main" val="3792086931"/>
                    </a:ext>
                  </a:extLst>
                </a:gridCol>
              </a:tblGrid>
              <a:tr h="256086">
                <a:tc>
                  <a:txBody>
                    <a:bodyPr/>
                    <a:lstStyle/>
                    <a:p>
                      <a:pPr algn="l" fontAlgn="t"/>
                      <a:r>
                        <a:rPr lang="es-ES">
                          <a:solidFill>
                            <a:srgbClr val="000000"/>
                          </a:solidFill>
                          <a:effectLst/>
                        </a:rPr>
                        <a:t>Opción</a:t>
                      </a:r>
                      <a:endParaRPr lang="es-ES">
                        <a:solidFill>
                          <a:srgbClr val="000000"/>
                        </a:solidFill>
                        <a:effectLst/>
                        <a:latin typeface="times new roman" panose="02020603050405020304" pitchFamily="18" charset="0"/>
                      </a:endParaRPr>
                    </a:p>
                  </a:txBody>
                  <a:tcPr marL="114300" marR="114300" marT="114300" marB="114300"/>
                </a:tc>
                <a:tc>
                  <a:txBody>
                    <a:bodyPr/>
                    <a:lstStyle/>
                    <a:p>
                      <a:pPr algn="l" fontAlgn="t"/>
                      <a:r>
                        <a:rPr lang="es-ES">
                          <a:solidFill>
                            <a:srgbClr val="000000"/>
                          </a:solidFill>
                          <a:effectLst/>
                        </a:rPr>
                        <a:t>Función</a:t>
                      </a:r>
                      <a:endParaRPr lang="es-ES">
                        <a:solidFill>
                          <a:srgbClr val="000000"/>
                        </a:solidFill>
                        <a:effectLst/>
                        <a:latin typeface="times new roman" panose="02020603050405020304" pitchFamily="18" charset="0"/>
                      </a:endParaRPr>
                    </a:p>
                  </a:txBody>
                  <a:tcPr marL="114300" marR="114300" marT="114300" marB="114300"/>
                </a:tc>
                <a:extLst>
                  <a:ext uri="{0D108BD9-81ED-4DB2-BD59-A6C34878D82A}">
                    <a16:rowId xmlns:a16="http://schemas.microsoft.com/office/drawing/2014/main" val="659884475"/>
                  </a:ext>
                </a:extLst>
              </a:tr>
              <a:tr h="217285">
                <a:tc>
                  <a:txBody>
                    <a:bodyPr/>
                    <a:lstStyle/>
                    <a:p>
                      <a:pPr algn="just" fontAlgn="t"/>
                      <a:r>
                        <a:rPr lang="es-ES" u="none" strike="noStrike" dirty="0" err="1">
                          <a:solidFill>
                            <a:srgbClr val="008000"/>
                          </a:solidFill>
                          <a:effectLst/>
                          <a:hlinkClick r:id="rId3"/>
                        </a:rPr>
                        <a:t>mv</a:t>
                      </a:r>
                      <a:r>
                        <a:rPr lang="es-ES" u="none" strike="noStrike" dirty="0">
                          <a:solidFill>
                            <a:srgbClr val="008000"/>
                          </a:solidFill>
                          <a:effectLst/>
                          <a:hlinkClick r:id="rId3"/>
                        </a:rPr>
                        <a:t>-i</a:t>
                      </a:r>
                      <a:endParaRPr lang="es-ES" u="none" strike="noStrike" dirty="0">
                        <a:solidFill>
                          <a:srgbClr val="008000"/>
                        </a:solidFill>
                        <a:effectLst/>
                        <a:latin typeface="inter-regular"/>
                        <a:hlinkClick r:id="rId3"/>
                      </a:endParaRPr>
                    </a:p>
                  </a:txBody>
                  <a:tcPr marL="76200" marR="76200" marT="76200" marB="76200"/>
                </a:tc>
                <a:tc>
                  <a:txBody>
                    <a:bodyPr/>
                    <a:lstStyle/>
                    <a:p>
                      <a:pPr algn="just" fontAlgn="t"/>
                      <a:r>
                        <a:rPr lang="es-ES">
                          <a:solidFill>
                            <a:srgbClr val="333333"/>
                          </a:solidFill>
                          <a:effectLst/>
                        </a:rPr>
                        <a:t>Pide permiso para sobrescribir.</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3897679459"/>
                  </a:ext>
                </a:extLst>
              </a:tr>
              <a:tr h="217285">
                <a:tc>
                  <a:txBody>
                    <a:bodyPr/>
                    <a:lstStyle/>
                    <a:p>
                      <a:pPr algn="just" fontAlgn="t"/>
                      <a:r>
                        <a:rPr lang="es-ES" u="none" strike="noStrike">
                          <a:solidFill>
                            <a:srgbClr val="008000"/>
                          </a:solidFill>
                          <a:effectLst/>
                          <a:hlinkClick r:id="rId4"/>
                        </a:rPr>
                        <a:t>mv *</a:t>
                      </a:r>
                      <a:endParaRPr lang="es-ES" u="none" strike="noStrike">
                        <a:solidFill>
                          <a:srgbClr val="008000"/>
                        </a:solidFill>
                        <a:effectLst/>
                        <a:latin typeface="inter-regular"/>
                        <a:hlinkClick r:id="rId4"/>
                      </a:endParaRPr>
                    </a:p>
                  </a:txBody>
                  <a:tcPr marL="76200" marR="76200" marT="76200" marB="76200"/>
                </a:tc>
                <a:tc>
                  <a:txBody>
                    <a:bodyPr/>
                    <a:lstStyle/>
                    <a:p>
                      <a:pPr algn="just" fontAlgn="t"/>
                      <a:r>
                        <a:rPr lang="es-ES">
                          <a:solidFill>
                            <a:srgbClr val="333333"/>
                          </a:solidFill>
                          <a:effectLst/>
                        </a:rPr>
                        <a:t>Mover varios archivos a un directorio específico.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2827057567"/>
                  </a:ext>
                </a:extLst>
              </a:tr>
              <a:tr h="356969">
                <a:tc>
                  <a:txBody>
                    <a:bodyPr/>
                    <a:lstStyle/>
                    <a:p>
                      <a:pPr algn="just" fontAlgn="t"/>
                      <a:r>
                        <a:rPr lang="es-ES" sz="1800" b="0" u="none" strike="noStrike" kern="1200" dirty="0" err="1">
                          <a:solidFill>
                            <a:schemeClr val="tx1"/>
                          </a:solidFill>
                          <a:effectLst/>
                          <a:hlinkClick r:id="rId5"/>
                        </a:rPr>
                        <a:t>mv</a:t>
                      </a:r>
                      <a:r>
                        <a:rPr lang="es-ES" sz="1800" b="0" u="none" strike="noStrike" kern="1200" dirty="0">
                          <a:solidFill>
                            <a:schemeClr val="tx1"/>
                          </a:solidFill>
                          <a:effectLst/>
                          <a:hlinkClick r:id="rId5"/>
                        </a:rPr>
                        <a:t> --</a:t>
                      </a:r>
                      <a:r>
                        <a:rPr lang="es-ES" sz="1800" b="0" u="none" strike="noStrike" kern="1200" dirty="0" err="1">
                          <a:solidFill>
                            <a:schemeClr val="tx1"/>
                          </a:solidFill>
                          <a:effectLst/>
                          <a:hlinkClick r:id="rId5"/>
                        </a:rPr>
                        <a:t>suffix</a:t>
                      </a:r>
                      <a:endParaRPr lang="es-ES" u="none" strike="noStrike" dirty="0">
                        <a:solidFill>
                          <a:srgbClr val="008000"/>
                        </a:solidFill>
                        <a:effectLst/>
                        <a:latin typeface="inter-regular"/>
                        <a:hlinkClick r:id="rId5"/>
                      </a:endParaRPr>
                    </a:p>
                  </a:txBody>
                  <a:tcPr marL="76200" marR="76200" marT="76200" marB="76200"/>
                </a:tc>
                <a:tc>
                  <a:txBody>
                    <a:bodyPr/>
                    <a:lstStyle/>
                    <a:p>
                      <a:pPr algn="just" fontAlgn="t"/>
                      <a:r>
                        <a:rPr lang="es-ES">
                          <a:solidFill>
                            <a:srgbClr val="333333"/>
                          </a:solidFill>
                          <a:effectLst/>
                        </a:rPr>
                        <a:t>Se utiliza para realizar una copia de seguridad antes de sobrescribir.</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894218278"/>
                  </a:ext>
                </a:extLst>
              </a:tr>
              <a:tr h="217285">
                <a:tc>
                  <a:txBody>
                    <a:bodyPr/>
                    <a:lstStyle/>
                    <a:p>
                      <a:pPr algn="just" fontAlgn="t"/>
                      <a:r>
                        <a:rPr lang="es-ES" u="none" strike="noStrike" dirty="0" err="1">
                          <a:solidFill>
                            <a:srgbClr val="008000"/>
                          </a:solidFill>
                          <a:effectLst/>
                          <a:hlinkClick r:id="rId6"/>
                        </a:rPr>
                        <a:t>mv</a:t>
                      </a:r>
                      <a:r>
                        <a:rPr lang="es-ES" u="none" strike="noStrike" dirty="0">
                          <a:solidFill>
                            <a:srgbClr val="008000"/>
                          </a:solidFill>
                          <a:effectLst/>
                          <a:hlinkClick r:id="rId6"/>
                        </a:rPr>
                        <a:t> -u</a:t>
                      </a:r>
                      <a:endParaRPr lang="es-ES" u="none" strike="noStrike" dirty="0">
                        <a:solidFill>
                          <a:srgbClr val="008000"/>
                        </a:solidFill>
                        <a:effectLst/>
                        <a:latin typeface="inter-regular"/>
                        <a:hlinkClick r:id="rId6"/>
                      </a:endParaRPr>
                    </a:p>
                  </a:txBody>
                  <a:tcPr marL="76200" marR="76200" marT="76200" marB="76200"/>
                </a:tc>
                <a:tc>
                  <a:txBody>
                    <a:bodyPr/>
                    <a:lstStyle/>
                    <a:p>
                      <a:pPr algn="just" fontAlgn="t"/>
                      <a:r>
                        <a:rPr lang="es-ES" dirty="0">
                          <a:solidFill>
                            <a:srgbClr val="333333"/>
                          </a:solidFill>
                          <a:effectLst/>
                        </a:rPr>
                        <a:t>Solo mueva aquellos archivos que no existen.</a:t>
                      </a:r>
                      <a:endParaRPr lang="es-ES" dirty="0">
                        <a:solidFill>
                          <a:srgbClr val="333333"/>
                        </a:solidFill>
                        <a:effectLst/>
                        <a:latin typeface="inter-regular"/>
                      </a:endParaRPr>
                    </a:p>
                  </a:txBody>
                  <a:tcPr marL="76200" marR="76200" marT="76200" marB="76200"/>
                </a:tc>
                <a:extLst>
                  <a:ext uri="{0D108BD9-81ED-4DB2-BD59-A6C34878D82A}">
                    <a16:rowId xmlns:a16="http://schemas.microsoft.com/office/drawing/2014/main" val="1093649184"/>
                  </a:ext>
                </a:extLst>
              </a:tr>
            </a:tbl>
          </a:graphicData>
        </a:graphic>
      </p:graphicFrame>
      <p:sp>
        <p:nvSpPr>
          <p:cNvPr id="7" name="Rectangle 1">
            <a:extLst>
              <a:ext uri="{FF2B5EF4-FFF2-40B4-BE49-F238E27FC236}">
                <a16:creationId xmlns:a16="http://schemas.microsoft.com/office/drawing/2014/main" id="{A901BC91-53CD-40F4-8180-9D26E166665E}"/>
              </a:ext>
            </a:extLst>
          </p:cNvPr>
          <p:cNvSpPr>
            <a:spLocks noChangeArrowheads="1"/>
          </p:cNvSpPr>
          <p:nvPr/>
        </p:nvSpPr>
        <p:spPr bwMode="auto">
          <a:xfrm>
            <a:off x="505438" y="3059668"/>
            <a:ext cx="11794922"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800" b="0" i="0" u="none" strike="noStrike" cap="none" normalizeH="0" baseline="0" dirty="0">
                <a:ln>
                  <a:noFill/>
                </a:ln>
                <a:solidFill>
                  <a:srgbClr val="610B38"/>
                </a:solidFill>
                <a:effectLst/>
                <a:latin typeface="erdana"/>
              </a:rPr>
              <a:t>Opción </a:t>
            </a:r>
            <a:r>
              <a:rPr kumimoji="0" lang="es-ES" altLang="es-ES" sz="1800" b="0" i="0" u="none" strike="noStrike" cap="none" normalizeH="0" baseline="0" dirty="0" err="1">
                <a:ln>
                  <a:noFill/>
                </a:ln>
                <a:solidFill>
                  <a:srgbClr val="610B38"/>
                </a:solidFill>
                <a:effectLst/>
                <a:latin typeface="erdana"/>
              </a:rPr>
              <a:t>mv</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176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9F609A1-A3BF-4F9D-A050-3240ADD9B1E4}"/>
              </a:ext>
            </a:extLst>
          </p:cNvPr>
          <p:cNvSpPr txBox="1"/>
          <p:nvPr/>
        </p:nvSpPr>
        <p:spPr>
          <a:xfrm>
            <a:off x="983609" y="607364"/>
            <a:ext cx="8579840" cy="2308324"/>
          </a:xfrm>
          <a:prstGeom prst="rect">
            <a:avLst/>
          </a:prstGeom>
          <a:noFill/>
        </p:spPr>
        <p:txBody>
          <a:bodyPr wrap="square">
            <a:spAutoFit/>
          </a:bodyPr>
          <a:lstStyle/>
          <a:p>
            <a:r>
              <a:rPr lang="es-ES" b="0" dirty="0">
                <a:solidFill>
                  <a:srgbClr val="610B38"/>
                </a:solidFill>
                <a:effectLst/>
                <a:latin typeface="erdana"/>
              </a:rPr>
              <a:t>Comando </a:t>
            </a:r>
            <a:r>
              <a:rPr lang="es-ES" b="0" dirty="0" err="1">
                <a:solidFill>
                  <a:srgbClr val="610B38"/>
                </a:solidFill>
                <a:effectLst/>
                <a:latin typeface="erdana"/>
              </a:rPr>
              <a:t>pwd</a:t>
            </a:r>
            <a:r>
              <a:rPr lang="es-ES" b="0" dirty="0">
                <a:solidFill>
                  <a:srgbClr val="610B38"/>
                </a:solidFill>
                <a:effectLst/>
                <a:latin typeface="erdana"/>
              </a:rPr>
              <a:t> de Linux</a:t>
            </a:r>
          </a:p>
          <a:p>
            <a:r>
              <a:rPr lang="es-ES" dirty="0">
                <a:effectLst/>
              </a:rPr>
              <a:t>El comando </a:t>
            </a:r>
            <a:r>
              <a:rPr lang="es-ES" dirty="0" err="1">
                <a:effectLst/>
              </a:rPr>
              <a:t>pwd</a:t>
            </a:r>
            <a:r>
              <a:rPr lang="es-ES" dirty="0">
                <a:effectLst/>
              </a:rPr>
              <a:t> (imprimir directorio de trabajo) de Linux muestra su ubicación en la que está trabajando actualmente. Dará la ruta completa desde la raíz hasta el directorio.</a:t>
            </a:r>
            <a:endParaRPr lang="es-ES" dirty="0"/>
          </a:p>
          <a:p>
            <a:r>
              <a:rPr lang="es-ES" b="1" dirty="0">
                <a:effectLst/>
                <a:latin typeface="inter-bold"/>
              </a:rPr>
              <a:t>Sintaxis:</a:t>
            </a:r>
            <a:endParaRPr lang="es-ES" dirty="0"/>
          </a:p>
          <a:p>
            <a:r>
              <a:rPr lang="es-ES" dirty="0" err="1">
                <a:solidFill>
                  <a:srgbClr val="000000"/>
                </a:solidFill>
              </a:rPr>
              <a:t>pwd</a:t>
            </a:r>
            <a:endParaRPr lang="es-ES" dirty="0">
              <a:solidFill>
                <a:srgbClr val="000000"/>
              </a:solidFill>
              <a:effectLst/>
            </a:endParaRPr>
          </a:p>
          <a:p>
            <a:r>
              <a:rPr lang="es-ES" b="1" dirty="0">
                <a:effectLst/>
                <a:latin typeface="inter-bold"/>
              </a:rPr>
              <a:t>Ejemplo:</a:t>
            </a:r>
            <a:endParaRPr lang="es-ES" dirty="0"/>
          </a:p>
          <a:p>
            <a:r>
              <a:rPr lang="es-ES" b="0" i="0" dirty="0">
                <a:solidFill>
                  <a:srgbClr val="333333"/>
                </a:solidFill>
                <a:effectLst/>
                <a:latin typeface="inter-regular"/>
              </a:rPr>
              <a:t>Veamos un ejemplo de comando </a:t>
            </a:r>
            <a:r>
              <a:rPr lang="es-ES" b="0" i="0" dirty="0" err="1">
                <a:solidFill>
                  <a:srgbClr val="333333"/>
                </a:solidFill>
                <a:effectLst/>
                <a:latin typeface="inter-regular"/>
              </a:rPr>
              <a:t>pwd</a:t>
            </a:r>
            <a:r>
              <a:rPr lang="es-ES" b="0" i="0" dirty="0">
                <a:solidFill>
                  <a:srgbClr val="333333"/>
                </a:solidFill>
                <a:effectLst/>
                <a:latin typeface="inter-regular"/>
              </a:rPr>
              <a:t>.</a:t>
            </a:r>
            <a:br>
              <a:rPr lang="es-ES" dirty="0"/>
            </a:br>
            <a:endParaRPr lang="es-ES" dirty="0"/>
          </a:p>
        </p:txBody>
      </p:sp>
      <p:sp>
        <p:nvSpPr>
          <p:cNvPr id="5" name="CuadroTexto 4">
            <a:extLst>
              <a:ext uri="{FF2B5EF4-FFF2-40B4-BE49-F238E27FC236}">
                <a16:creationId xmlns:a16="http://schemas.microsoft.com/office/drawing/2014/main" id="{D750640A-F04A-4E04-8A70-7736689B1F7A}"/>
              </a:ext>
            </a:extLst>
          </p:cNvPr>
          <p:cNvSpPr txBox="1"/>
          <p:nvPr/>
        </p:nvSpPr>
        <p:spPr>
          <a:xfrm>
            <a:off x="983608" y="2915688"/>
            <a:ext cx="8579839" cy="923330"/>
          </a:xfrm>
          <a:prstGeom prst="rect">
            <a:avLst/>
          </a:prstGeom>
          <a:noFill/>
        </p:spPr>
        <p:txBody>
          <a:bodyPr wrap="square">
            <a:spAutoFit/>
          </a:bodyPr>
          <a:lstStyle/>
          <a:p>
            <a:pPr algn="just"/>
            <a:r>
              <a:rPr lang="es-ES" b="0" i="0" dirty="0">
                <a:solidFill>
                  <a:srgbClr val="333333"/>
                </a:solidFill>
                <a:effectLst/>
                <a:latin typeface="inter-regular"/>
              </a:rPr>
              <a:t>Abra su terminal y escriba </a:t>
            </a:r>
            <a:r>
              <a:rPr lang="es-ES" b="0" i="0" dirty="0" err="1">
                <a:solidFill>
                  <a:srgbClr val="333333"/>
                </a:solidFill>
                <a:effectLst/>
                <a:latin typeface="inter-regular"/>
              </a:rPr>
              <a:t>pwd</a:t>
            </a:r>
            <a:r>
              <a:rPr lang="es-ES" b="0" i="0" dirty="0">
                <a:solidFill>
                  <a:srgbClr val="333333"/>
                </a:solidFill>
                <a:effectLst/>
                <a:latin typeface="inter-regular"/>
              </a:rPr>
              <a:t>, presione la tecla </a:t>
            </a:r>
            <a:r>
              <a:rPr lang="es-ES" b="0" i="0" dirty="0" err="1">
                <a:solidFill>
                  <a:srgbClr val="333333"/>
                </a:solidFill>
                <a:effectLst/>
                <a:latin typeface="inter-regular"/>
              </a:rPr>
              <a:t>enter</a:t>
            </a:r>
            <a:r>
              <a:rPr lang="es-ES" b="0" i="0" dirty="0">
                <a:solidFill>
                  <a:srgbClr val="333333"/>
                </a:solidFill>
                <a:effectLst/>
                <a:latin typeface="inter-regular"/>
              </a:rPr>
              <a:t>. Puede ver la ruta de su directorio. Aquí, mi ruta es /home/</a:t>
            </a:r>
            <a:r>
              <a:rPr lang="es-ES" b="0" i="0" dirty="0" err="1">
                <a:solidFill>
                  <a:srgbClr val="333333"/>
                </a:solidFill>
                <a:effectLst/>
                <a:latin typeface="inter-regular"/>
              </a:rPr>
              <a:t>sssit</a:t>
            </a:r>
            <a:r>
              <a:rPr lang="es-ES" b="0" i="0" dirty="0">
                <a:solidFill>
                  <a:srgbClr val="333333"/>
                </a:solidFill>
                <a:effectLst/>
                <a:latin typeface="inter-regular"/>
              </a:rPr>
              <a:t> y mi ubicación actual es </a:t>
            </a:r>
            <a:r>
              <a:rPr lang="es-ES" b="0" i="0" dirty="0" err="1">
                <a:solidFill>
                  <a:srgbClr val="333333"/>
                </a:solidFill>
                <a:effectLst/>
                <a:latin typeface="inter-regular"/>
              </a:rPr>
              <a:t>sssit</a:t>
            </a:r>
            <a:r>
              <a:rPr lang="es-ES" b="0" i="0" dirty="0">
                <a:solidFill>
                  <a:srgbClr val="333333"/>
                </a:solidFill>
                <a:effectLst/>
                <a:latin typeface="inter-regular"/>
              </a:rPr>
              <a:t>.</a:t>
            </a:r>
          </a:p>
          <a:p>
            <a:pPr algn="just"/>
            <a:r>
              <a:rPr lang="es-ES" b="0" i="0" dirty="0">
                <a:solidFill>
                  <a:srgbClr val="333333"/>
                </a:solidFill>
                <a:effectLst/>
                <a:latin typeface="inter-regular"/>
              </a:rPr>
              <a:t>Observe aquí que esa ubicación se mostrará desde la raíz o desde el sistema de archivos.</a:t>
            </a:r>
          </a:p>
        </p:txBody>
      </p:sp>
      <p:pic>
        <p:nvPicPr>
          <p:cNvPr id="4" name="Imagen 3">
            <a:extLst>
              <a:ext uri="{FF2B5EF4-FFF2-40B4-BE49-F238E27FC236}">
                <a16:creationId xmlns:a16="http://schemas.microsoft.com/office/drawing/2014/main" id="{02A977C7-4C90-4F8B-906F-D4C13576EC3E}"/>
              </a:ext>
            </a:extLst>
          </p:cNvPr>
          <p:cNvPicPr>
            <a:picLocks noChangeAspect="1"/>
          </p:cNvPicPr>
          <p:nvPr/>
        </p:nvPicPr>
        <p:blipFill rotWithShape="1">
          <a:blip r:embed="rId2"/>
          <a:srcRect l="13585" t="22264" r="47995" b="61007"/>
          <a:stretch/>
        </p:blipFill>
        <p:spPr>
          <a:xfrm>
            <a:off x="2027207" y="4106475"/>
            <a:ext cx="6339437" cy="1552756"/>
          </a:xfrm>
          <a:prstGeom prst="rect">
            <a:avLst/>
          </a:prstGeom>
        </p:spPr>
      </p:pic>
    </p:spTree>
    <p:extLst>
      <p:ext uri="{BB962C8B-B14F-4D97-AF65-F5344CB8AC3E}">
        <p14:creationId xmlns:p14="http://schemas.microsoft.com/office/powerpoint/2010/main" val="1007222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F6B1E82-E7D7-4025-8955-0551A547E358}"/>
              </a:ext>
            </a:extLst>
          </p:cNvPr>
          <p:cNvSpPr txBox="1"/>
          <p:nvPr/>
        </p:nvSpPr>
        <p:spPr>
          <a:xfrm>
            <a:off x="916497" y="485967"/>
            <a:ext cx="10031136" cy="1477328"/>
          </a:xfrm>
          <a:prstGeom prst="rect">
            <a:avLst/>
          </a:prstGeom>
          <a:noFill/>
        </p:spPr>
        <p:txBody>
          <a:bodyPr wrap="square">
            <a:spAutoFit/>
          </a:bodyPr>
          <a:lstStyle/>
          <a:p>
            <a:pPr algn="just"/>
            <a:r>
              <a:rPr lang="es-ES" b="0" i="0" dirty="0">
                <a:solidFill>
                  <a:srgbClr val="610B38"/>
                </a:solidFill>
                <a:effectLst/>
                <a:latin typeface="erdana"/>
              </a:rPr>
              <a:t>Linux Cambiar nombre de archivo y directorio</a:t>
            </a:r>
          </a:p>
          <a:p>
            <a:pPr algn="just"/>
            <a:r>
              <a:rPr lang="es-ES" b="0" i="0" dirty="0">
                <a:solidFill>
                  <a:srgbClr val="333333"/>
                </a:solidFill>
                <a:effectLst/>
                <a:latin typeface="inter-regular"/>
              </a:rPr>
              <a:t>Para cambiar el nombre de un archivo, también hay otros comandos como </a:t>
            </a:r>
            <a:r>
              <a:rPr lang="es-ES" b="1" i="0" dirty="0">
                <a:solidFill>
                  <a:srgbClr val="333333"/>
                </a:solidFill>
                <a:effectLst/>
                <a:latin typeface="inter-bold"/>
              </a:rPr>
              <a:t>'</a:t>
            </a:r>
            <a:r>
              <a:rPr lang="es-ES" b="1" i="0" dirty="0" err="1">
                <a:solidFill>
                  <a:srgbClr val="333333"/>
                </a:solidFill>
                <a:effectLst/>
                <a:latin typeface="inter-bold"/>
              </a:rPr>
              <a:t>mv</a:t>
            </a:r>
            <a:r>
              <a:rPr lang="es-ES" b="1" i="0" dirty="0">
                <a:solidFill>
                  <a:srgbClr val="333333"/>
                </a:solidFill>
                <a:effectLst/>
                <a:latin typeface="inter-bold"/>
              </a:rPr>
              <a:t>'</a:t>
            </a:r>
            <a:r>
              <a:rPr lang="es-ES" b="0" i="0" dirty="0">
                <a:solidFill>
                  <a:srgbClr val="333333"/>
                </a:solidFill>
                <a:effectLst/>
                <a:latin typeface="inter-regular"/>
              </a:rPr>
              <a:t> . Pero el comando </a:t>
            </a:r>
            <a:r>
              <a:rPr lang="es-ES" b="1" i="0" dirty="0">
                <a:solidFill>
                  <a:srgbClr val="333333"/>
                </a:solidFill>
                <a:effectLst/>
                <a:latin typeface="inter-bold"/>
              </a:rPr>
              <a:t>'cambiar nombre'</a:t>
            </a:r>
            <a:r>
              <a:rPr lang="es-ES" b="0" i="0" dirty="0">
                <a:solidFill>
                  <a:srgbClr val="333333"/>
                </a:solidFill>
                <a:effectLst/>
                <a:latin typeface="inter-regular"/>
              </a:rPr>
              <a:t> es ligeramente más avanzado que otros. Este comando rara vez se usará y funciona de manera diferente en diferentes distribuciones de Linux. Trabajaremos en ejemplos de Debian/Ubuntu.</a:t>
            </a:r>
          </a:p>
        </p:txBody>
      </p:sp>
      <p:sp>
        <p:nvSpPr>
          <p:cNvPr id="5" name="CuadroTexto 4">
            <a:extLst>
              <a:ext uri="{FF2B5EF4-FFF2-40B4-BE49-F238E27FC236}">
                <a16:creationId xmlns:a16="http://schemas.microsoft.com/office/drawing/2014/main" id="{DD6EDA8A-8A17-42E9-9F5C-1E16FB86428C}"/>
              </a:ext>
            </a:extLst>
          </p:cNvPr>
          <p:cNvSpPr txBox="1"/>
          <p:nvPr/>
        </p:nvSpPr>
        <p:spPr>
          <a:xfrm>
            <a:off x="916496" y="2428424"/>
            <a:ext cx="9787855" cy="646331"/>
          </a:xfrm>
          <a:prstGeom prst="rect">
            <a:avLst/>
          </a:prstGeom>
          <a:noFill/>
        </p:spPr>
        <p:txBody>
          <a:bodyPr wrap="square">
            <a:spAutoFit/>
          </a:bodyPr>
          <a:lstStyle/>
          <a:p>
            <a:r>
              <a:rPr lang="es-ES" b="0" i="0" dirty="0">
                <a:solidFill>
                  <a:srgbClr val="333333"/>
                </a:solidFill>
                <a:effectLst/>
                <a:latin typeface="inter-regular"/>
              </a:rPr>
              <a:t>En el siguiente ejemplo, hemos convertido todos los archivos que terminan en </a:t>
            </a:r>
            <a:r>
              <a:rPr lang="es-ES" b="1" i="0" dirty="0">
                <a:solidFill>
                  <a:srgbClr val="333333"/>
                </a:solidFill>
                <a:effectLst/>
                <a:latin typeface="inter-bold"/>
              </a:rPr>
              <a:t>'.</a:t>
            </a:r>
            <a:r>
              <a:rPr lang="es-ES" b="1" i="0" dirty="0" err="1">
                <a:solidFill>
                  <a:srgbClr val="333333"/>
                </a:solidFill>
                <a:effectLst/>
                <a:latin typeface="inter-bold"/>
              </a:rPr>
              <a:t>txt</a:t>
            </a:r>
            <a:r>
              <a:rPr lang="es-ES" b="1" i="0" dirty="0">
                <a:solidFill>
                  <a:srgbClr val="333333"/>
                </a:solidFill>
                <a:effectLst/>
                <a:latin typeface="inter-bold"/>
              </a:rPr>
              <a:t>'</a:t>
            </a:r>
            <a:r>
              <a:rPr lang="es-ES" b="0" i="0" dirty="0">
                <a:solidFill>
                  <a:srgbClr val="333333"/>
                </a:solidFill>
                <a:effectLst/>
                <a:latin typeface="inter-regular"/>
              </a:rPr>
              <a:t> en archivos que terminan en </a:t>
            </a:r>
            <a:r>
              <a:rPr lang="es-ES" b="1" i="0" dirty="0">
                <a:solidFill>
                  <a:srgbClr val="333333"/>
                </a:solidFill>
                <a:effectLst/>
                <a:latin typeface="inter-bold"/>
              </a:rPr>
              <a:t>'.</a:t>
            </a:r>
            <a:r>
              <a:rPr lang="es-ES" b="1" i="0" dirty="0" err="1">
                <a:solidFill>
                  <a:srgbClr val="333333"/>
                </a:solidFill>
                <a:effectLst/>
                <a:latin typeface="inter-bold"/>
              </a:rPr>
              <a:t>pdf</a:t>
            </a:r>
            <a:r>
              <a:rPr lang="es-ES" b="1" i="0" dirty="0">
                <a:solidFill>
                  <a:srgbClr val="333333"/>
                </a:solidFill>
                <a:effectLst/>
                <a:latin typeface="inter-bold"/>
              </a:rPr>
              <a:t>'</a:t>
            </a:r>
            <a:r>
              <a:rPr lang="es-ES" b="0" i="0" dirty="0">
                <a:solidFill>
                  <a:srgbClr val="333333"/>
                </a:solidFill>
                <a:effectLst/>
                <a:latin typeface="inter-regular"/>
              </a:rPr>
              <a:t> .</a:t>
            </a:r>
            <a:endParaRPr lang="es-ES" dirty="0"/>
          </a:p>
        </p:txBody>
      </p:sp>
      <p:pic>
        <p:nvPicPr>
          <p:cNvPr id="7" name="Imagen 6">
            <a:extLst>
              <a:ext uri="{FF2B5EF4-FFF2-40B4-BE49-F238E27FC236}">
                <a16:creationId xmlns:a16="http://schemas.microsoft.com/office/drawing/2014/main" id="{F31327A6-A149-4BF8-93DF-488F1816F1FB}"/>
              </a:ext>
            </a:extLst>
          </p:cNvPr>
          <p:cNvPicPr>
            <a:picLocks noChangeAspect="1"/>
          </p:cNvPicPr>
          <p:nvPr/>
        </p:nvPicPr>
        <p:blipFill rotWithShape="1">
          <a:blip r:embed="rId2"/>
          <a:srcRect l="53257" t="32905" r="11032" b="47279"/>
          <a:stretch/>
        </p:blipFill>
        <p:spPr>
          <a:xfrm>
            <a:off x="2457973" y="3606995"/>
            <a:ext cx="5241651" cy="1636123"/>
          </a:xfrm>
          <a:prstGeom prst="rect">
            <a:avLst/>
          </a:prstGeom>
        </p:spPr>
      </p:pic>
    </p:spTree>
    <p:extLst>
      <p:ext uri="{BB962C8B-B14F-4D97-AF65-F5344CB8AC3E}">
        <p14:creationId xmlns:p14="http://schemas.microsoft.com/office/powerpoint/2010/main" val="386647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68917A8-5298-47CA-B3C6-79A2BC51D88A}"/>
              </a:ext>
            </a:extLst>
          </p:cNvPr>
          <p:cNvSpPr txBox="1"/>
          <p:nvPr/>
        </p:nvSpPr>
        <p:spPr>
          <a:xfrm>
            <a:off x="1042332" y="607850"/>
            <a:ext cx="6094602" cy="1200329"/>
          </a:xfrm>
          <a:prstGeom prst="rect">
            <a:avLst/>
          </a:prstGeom>
          <a:noFill/>
        </p:spPr>
        <p:txBody>
          <a:bodyPr wrap="square">
            <a:spAutoFit/>
          </a:bodyPr>
          <a:lstStyle/>
          <a:p>
            <a:pPr algn="just"/>
            <a:r>
              <a:rPr lang="es-ES" b="0" i="0" dirty="0">
                <a:solidFill>
                  <a:srgbClr val="610B38"/>
                </a:solidFill>
                <a:effectLst/>
                <a:latin typeface="erdana"/>
              </a:rPr>
              <a:t>opción de cambio de nombre:</a:t>
            </a:r>
          </a:p>
          <a:p>
            <a:pPr algn="just"/>
            <a:r>
              <a:rPr lang="es-ES" b="0" i="0" dirty="0" err="1">
                <a:solidFill>
                  <a:srgbClr val="333333"/>
                </a:solidFill>
                <a:effectLst/>
                <a:latin typeface="inter-regular"/>
              </a:rPr>
              <a:t>rename</a:t>
            </a:r>
            <a:r>
              <a:rPr lang="es-ES" b="0" i="0" dirty="0">
                <a:solidFill>
                  <a:srgbClr val="333333"/>
                </a:solidFill>
                <a:effectLst/>
                <a:latin typeface="inter-regular"/>
              </a:rPr>
              <a:t> tiene algunos argumentos opcionales, pero una expresión </a:t>
            </a:r>
            <a:r>
              <a:rPr lang="es-ES" b="0" i="0" dirty="0" err="1">
                <a:solidFill>
                  <a:srgbClr val="333333"/>
                </a:solidFill>
                <a:effectLst/>
                <a:latin typeface="inter-regular"/>
              </a:rPr>
              <a:t>perl</a:t>
            </a:r>
            <a:r>
              <a:rPr lang="es-ES" b="0" i="0" dirty="0">
                <a:solidFill>
                  <a:srgbClr val="333333"/>
                </a:solidFill>
                <a:effectLst/>
                <a:latin typeface="inter-regular"/>
              </a:rPr>
              <a:t> obligatoria que viene con cada opción y la guía sobre cómo trabajar.</a:t>
            </a:r>
          </a:p>
        </p:txBody>
      </p:sp>
      <p:graphicFrame>
        <p:nvGraphicFramePr>
          <p:cNvPr id="4" name="Tabla 3">
            <a:extLst>
              <a:ext uri="{FF2B5EF4-FFF2-40B4-BE49-F238E27FC236}">
                <a16:creationId xmlns:a16="http://schemas.microsoft.com/office/drawing/2014/main" id="{5A3ED5A9-DC4B-4547-8E31-F98585D55690}"/>
              </a:ext>
            </a:extLst>
          </p:cNvPr>
          <p:cNvGraphicFramePr>
            <a:graphicFrameLocks noGrp="1"/>
          </p:cNvGraphicFramePr>
          <p:nvPr>
            <p:extLst>
              <p:ext uri="{D42A27DB-BD31-4B8C-83A1-F6EECF244321}">
                <p14:modId xmlns:p14="http://schemas.microsoft.com/office/powerpoint/2010/main" val="2276791365"/>
              </p:ext>
            </p:extLst>
          </p:nvPr>
        </p:nvGraphicFramePr>
        <p:xfrm>
          <a:off x="1030272" y="2896394"/>
          <a:ext cx="10131456" cy="2209800"/>
        </p:xfrm>
        <a:graphic>
          <a:graphicData uri="http://schemas.openxmlformats.org/drawingml/2006/table">
            <a:tbl>
              <a:tblPr>
                <a:tableStyleId>{775DCB02-9BB8-47FD-8907-85C794F793BA}</a:tableStyleId>
              </a:tblPr>
              <a:tblGrid>
                <a:gridCol w="3214557">
                  <a:extLst>
                    <a:ext uri="{9D8B030D-6E8A-4147-A177-3AD203B41FA5}">
                      <a16:colId xmlns:a16="http://schemas.microsoft.com/office/drawing/2014/main" val="289618432"/>
                    </a:ext>
                  </a:extLst>
                </a:gridCol>
                <a:gridCol w="6916899">
                  <a:extLst>
                    <a:ext uri="{9D8B030D-6E8A-4147-A177-3AD203B41FA5}">
                      <a16:colId xmlns:a16="http://schemas.microsoft.com/office/drawing/2014/main" val="2452220006"/>
                    </a:ext>
                  </a:extLst>
                </a:gridCol>
              </a:tblGrid>
              <a:tr h="0">
                <a:tc>
                  <a:txBody>
                    <a:bodyPr/>
                    <a:lstStyle/>
                    <a:p>
                      <a:pPr algn="l" fontAlgn="t"/>
                      <a:r>
                        <a:rPr lang="es-ES">
                          <a:solidFill>
                            <a:srgbClr val="000000"/>
                          </a:solidFill>
                          <a:effectLst/>
                        </a:rPr>
                        <a:t>Opción</a:t>
                      </a:r>
                      <a:endParaRPr lang="es-ES">
                        <a:solidFill>
                          <a:srgbClr val="000000"/>
                        </a:solidFill>
                        <a:effectLst/>
                        <a:latin typeface="times new roman" panose="02020603050405020304" pitchFamily="18" charset="0"/>
                      </a:endParaRPr>
                    </a:p>
                  </a:txBody>
                  <a:tcPr marL="114300" marR="114300" marT="114300" marB="114300"/>
                </a:tc>
                <a:tc>
                  <a:txBody>
                    <a:bodyPr/>
                    <a:lstStyle/>
                    <a:p>
                      <a:pPr algn="l" fontAlgn="t"/>
                      <a:r>
                        <a:rPr lang="es-ES">
                          <a:solidFill>
                            <a:srgbClr val="000000"/>
                          </a:solidFill>
                          <a:effectLst/>
                        </a:rPr>
                        <a:t>Función</a:t>
                      </a:r>
                      <a:endParaRPr lang="es-ES">
                        <a:solidFill>
                          <a:srgbClr val="000000"/>
                        </a:solidFill>
                        <a:effectLst/>
                        <a:latin typeface="times new roman" panose="02020603050405020304" pitchFamily="18" charset="0"/>
                      </a:endParaRPr>
                    </a:p>
                  </a:txBody>
                  <a:tcPr marL="114300" marR="114300" marT="114300" marB="114300"/>
                </a:tc>
                <a:extLst>
                  <a:ext uri="{0D108BD9-81ED-4DB2-BD59-A6C34878D82A}">
                    <a16:rowId xmlns:a16="http://schemas.microsoft.com/office/drawing/2014/main" val="4205218489"/>
                  </a:ext>
                </a:extLst>
              </a:tr>
              <a:tr h="0">
                <a:tc>
                  <a:txBody>
                    <a:bodyPr/>
                    <a:lstStyle/>
                    <a:p>
                      <a:pPr algn="just" fontAlgn="t"/>
                      <a:r>
                        <a:rPr lang="es-ES" sz="1800" b="0" u="none" strike="noStrike" kern="1200" dirty="0" err="1">
                          <a:solidFill>
                            <a:schemeClr val="tx1"/>
                          </a:solidFill>
                          <a:effectLst/>
                          <a:hlinkClick r:id="rId2"/>
                        </a:rPr>
                        <a:t>rename</a:t>
                      </a:r>
                      <a:r>
                        <a:rPr lang="es-ES" sz="1800" b="0" u="none" strike="noStrike" kern="1200" dirty="0">
                          <a:solidFill>
                            <a:schemeClr val="tx1"/>
                          </a:solidFill>
                          <a:effectLst/>
                          <a:hlinkClick r:id="rId2"/>
                        </a:rPr>
                        <a:t> -n</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Verifique los cambios antes de ejecutar el comando.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2288899266"/>
                  </a:ext>
                </a:extLst>
              </a:tr>
              <a:tr h="0">
                <a:tc>
                  <a:txBody>
                    <a:bodyPr/>
                    <a:lstStyle/>
                    <a:p>
                      <a:pPr algn="just" fontAlgn="t"/>
                      <a:r>
                        <a:rPr lang="es-ES" sz="1800" b="0" u="none" strike="noStrike" kern="1200" dirty="0" err="1">
                          <a:solidFill>
                            <a:schemeClr val="tx1"/>
                          </a:solidFill>
                          <a:effectLst/>
                          <a:hlinkClick r:id="rId3"/>
                        </a:rPr>
                        <a:t>rename</a:t>
                      </a:r>
                      <a:r>
                        <a:rPr lang="es-ES" sz="1800" b="0" u="none" strike="noStrike" kern="1200" dirty="0">
                          <a:solidFill>
                            <a:schemeClr val="tx1"/>
                          </a:solidFill>
                          <a:effectLst/>
                          <a:hlinkClick r:id="rId3"/>
                        </a:rPr>
                        <a:t> -v</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Imprima la salida.</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1199718147"/>
                  </a:ext>
                </a:extLst>
              </a:tr>
              <a:tr h="0">
                <a:tc>
                  <a:txBody>
                    <a:bodyPr/>
                    <a:lstStyle/>
                    <a:p>
                      <a:pPr algn="just" fontAlgn="t"/>
                      <a:r>
                        <a:rPr lang="pl-PL" sz="1800" b="0" u="none" strike="noStrike" kern="1200" dirty="0">
                          <a:solidFill>
                            <a:schemeClr val="tx1"/>
                          </a:solidFill>
                          <a:effectLst/>
                          <a:hlinkClick r:id="rId4"/>
                        </a:rPr>
                        <a:t>rename (a-z)(A-Z)/ (A-Z)(a-z)</a:t>
                      </a:r>
                      <a:endParaRPr lang="pt-BR"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Convertir a mayúsculas/minúsculas.</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1975851083"/>
                  </a:ext>
                </a:extLst>
              </a:tr>
              <a:tr h="0">
                <a:tc>
                  <a:txBody>
                    <a:bodyPr/>
                    <a:lstStyle/>
                    <a:p>
                      <a:pPr algn="just" fontAlgn="t"/>
                      <a:r>
                        <a:rPr lang="es-ES" sz="1800" b="0" u="none" strike="noStrike" kern="1200" dirty="0" err="1">
                          <a:solidFill>
                            <a:schemeClr val="tx1"/>
                          </a:solidFill>
                          <a:effectLst/>
                          <a:hlinkClick r:id="rId5"/>
                        </a:rPr>
                        <a:t>rename</a:t>
                      </a:r>
                      <a:r>
                        <a:rPr lang="es-ES" sz="1800" b="0" u="none" strike="noStrike" kern="1200" dirty="0">
                          <a:solidFill>
                            <a:schemeClr val="tx1"/>
                          </a:solidFill>
                          <a:effectLst/>
                          <a:hlinkClick r:id="rId5"/>
                        </a:rPr>
                        <a:t> -f</a:t>
                      </a:r>
                      <a:endParaRPr lang="es-ES" dirty="0">
                        <a:solidFill>
                          <a:srgbClr val="333333"/>
                        </a:solidFill>
                        <a:effectLst/>
                        <a:latin typeface="inter-regular"/>
                      </a:endParaRPr>
                    </a:p>
                  </a:txBody>
                  <a:tcPr marL="76200" marR="76200" marT="76200" marB="76200"/>
                </a:tc>
                <a:tc>
                  <a:txBody>
                    <a:bodyPr/>
                    <a:lstStyle/>
                    <a:p>
                      <a:pPr algn="just" fontAlgn="t"/>
                      <a:r>
                        <a:rPr lang="es-ES" dirty="0">
                          <a:solidFill>
                            <a:srgbClr val="333333"/>
                          </a:solidFill>
                          <a:effectLst/>
                        </a:rPr>
                        <a:t>Sobrescribir con fuerza los archivos existentes.</a:t>
                      </a:r>
                      <a:endParaRPr lang="es-ES" dirty="0">
                        <a:solidFill>
                          <a:srgbClr val="333333"/>
                        </a:solidFill>
                        <a:effectLst/>
                        <a:latin typeface="inter-regular"/>
                      </a:endParaRPr>
                    </a:p>
                  </a:txBody>
                  <a:tcPr marL="76200" marR="76200" marT="76200" marB="76200"/>
                </a:tc>
                <a:extLst>
                  <a:ext uri="{0D108BD9-81ED-4DB2-BD59-A6C34878D82A}">
                    <a16:rowId xmlns:a16="http://schemas.microsoft.com/office/drawing/2014/main" val="2892793554"/>
                  </a:ext>
                </a:extLst>
              </a:tr>
            </a:tbl>
          </a:graphicData>
        </a:graphic>
      </p:graphicFrame>
    </p:spTree>
    <p:extLst>
      <p:ext uri="{BB962C8B-B14F-4D97-AF65-F5344CB8AC3E}">
        <p14:creationId xmlns:p14="http://schemas.microsoft.com/office/powerpoint/2010/main" val="776214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89623B-BE41-4695-AC9F-00F2E63E76A5}"/>
              </a:ext>
            </a:extLst>
          </p:cNvPr>
          <p:cNvSpPr txBox="1"/>
          <p:nvPr/>
        </p:nvSpPr>
        <p:spPr>
          <a:xfrm>
            <a:off x="3771030" y="266717"/>
            <a:ext cx="2710864" cy="369332"/>
          </a:xfrm>
          <a:prstGeom prst="rect">
            <a:avLst/>
          </a:prstGeom>
          <a:noFill/>
        </p:spPr>
        <p:txBody>
          <a:bodyPr wrap="square">
            <a:spAutoFit/>
          </a:bodyPr>
          <a:lstStyle/>
          <a:p>
            <a:pPr algn="just"/>
            <a:r>
              <a:rPr lang="es-ES" b="0" i="0" dirty="0">
                <a:solidFill>
                  <a:srgbClr val="610B38"/>
                </a:solidFill>
                <a:effectLst/>
                <a:latin typeface="erdana"/>
              </a:rPr>
              <a:t>Comando </a:t>
            </a:r>
            <a:r>
              <a:rPr lang="es-ES" dirty="0" err="1">
                <a:solidFill>
                  <a:srgbClr val="610B38"/>
                </a:solidFill>
                <a:latin typeface="erdana"/>
              </a:rPr>
              <a:t>man</a:t>
            </a:r>
            <a:r>
              <a:rPr lang="es-ES" b="0" i="0" dirty="0">
                <a:solidFill>
                  <a:srgbClr val="610B38"/>
                </a:solidFill>
                <a:effectLst/>
                <a:latin typeface="erdana"/>
              </a:rPr>
              <a:t> de Linux</a:t>
            </a:r>
          </a:p>
        </p:txBody>
      </p:sp>
      <p:sp>
        <p:nvSpPr>
          <p:cNvPr id="6" name="CuadroTexto 5">
            <a:extLst>
              <a:ext uri="{FF2B5EF4-FFF2-40B4-BE49-F238E27FC236}">
                <a16:creationId xmlns:a16="http://schemas.microsoft.com/office/drawing/2014/main" id="{33ADB344-F61C-4E94-8FF1-19001AF64BC1}"/>
              </a:ext>
            </a:extLst>
          </p:cNvPr>
          <p:cNvSpPr txBox="1"/>
          <p:nvPr/>
        </p:nvSpPr>
        <p:spPr>
          <a:xfrm>
            <a:off x="815130" y="686383"/>
            <a:ext cx="10561740" cy="2585323"/>
          </a:xfrm>
          <a:prstGeom prst="rect">
            <a:avLst/>
          </a:prstGeom>
          <a:noFill/>
        </p:spPr>
        <p:txBody>
          <a:bodyPr wrap="square">
            <a:spAutoFit/>
          </a:bodyPr>
          <a:lstStyle/>
          <a:p>
            <a:pPr algn="just"/>
            <a:r>
              <a:rPr lang="es-ES" dirty="0">
                <a:solidFill>
                  <a:srgbClr val="333333"/>
                </a:solidFill>
                <a:latin typeface="inter-regular"/>
              </a:rPr>
              <a:t>E</a:t>
            </a:r>
            <a:r>
              <a:rPr lang="es-ES" b="0" i="0" dirty="0">
                <a:solidFill>
                  <a:srgbClr val="333333"/>
                </a:solidFill>
                <a:effectLst/>
                <a:latin typeface="inter-regular"/>
              </a:rPr>
              <a:t>s un término corto para la página del manual. En sistemas operativos similares a Unix, como Linux, </a:t>
            </a:r>
            <a:r>
              <a:rPr lang="es-ES" b="0" i="0" dirty="0" err="1">
                <a:solidFill>
                  <a:srgbClr val="333333"/>
                </a:solidFill>
                <a:effectLst/>
                <a:latin typeface="inter-regular"/>
              </a:rPr>
              <a:t>man</a:t>
            </a:r>
            <a:r>
              <a:rPr lang="es-ES" b="0" i="0" dirty="0">
                <a:solidFill>
                  <a:srgbClr val="333333"/>
                </a:solidFill>
                <a:effectLst/>
                <a:latin typeface="inter-regular"/>
              </a:rPr>
              <a:t> es una interfaz para ver el manual de referencia del sistema.</a:t>
            </a:r>
          </a:p>
          <a:p>
            <a:pPr algn="just"/>
            <a:r>
              <a:rPr lang="es-ES" b="0" i="0" dirty="0">
                <a:solidFill>
                  <a:srgbClr val="333333"/>
                </a:solidFill>
                <a:effectLst/>
                <a:latin typeface="inter-regular"/>
              </a:rPr>
              <a:t>Un usuario puede solicitar mostrar una página de manual simplemente escribiendo </a:t>
            </a:r>
            <a:r>
              <a:rPr lang="es-ES" b="0" i="0" dirty="0" err="1">
                <a:solidFill>
                  <a:srgbClr val="333333"/>
                </a:solidFill>
                <a:effectLst/>
                <a:latin typeface="inter-regular"/>
              </a:rPr>
              <a:t>man</a:t>
            </a:r>
            <a:r>
              <a:rPr lang="es-ES" b="0" i="0" dirty="0">
                <a:solidFill>
                  <a:srgbClr val="333333"/>
                </a:solidFill>
                <a:effectLst/>
                <a:latin typeface="inter-regular"/>
              </a:rPr>
              <a:t> seguido de un espacio y luego un argumento. Aquí su argumento puede ser un comando, una utilidad o una función. Se muestra una página de manual asociada con cada uno de estos argumentos.</a:t>
            </a:r>
          </a:p>
          <a:p>
            <a:pPr algn="just"/>
            <a:r>
              <a:rPr lang="es-ES" b="0" i="0" dirty="0">
                <a:solidFill>
                  <a:srgbClr val="333333"/>
                </a:solidFill>
                <a:effectLst/>
                <a:latin typeface="inter-regular"/>
              </a:rPr>
              <a:t>Si proporciona un número de sección en el comando, se le indicará al hombre que busque ese número de sección del manual y se mostrará la página de esa sección. Y si no, de forma predeterminada mostrará la primera página y tendrá que pasar por todas las secciones de una manera predefinida.</a:t>
            </a:r>
          </a:p>
          <a:p>
            <a:pPr algn="just"/>
            <a:r>
              <a:rPr lang="es-ES" b="0" i="0" dirty="0">
                <a:solidFill>
                  <a:srgbClr val="333333"/>
                </a:solidFill>
                <a:effectLst/>
                <a:latin typeface="inter-regular"/>
              </a:rPr>
              <a:t>Leeremos sobre el número de sección en este tutorial.</a:t>
            </a:r>
          </a:p>
        </p:txBody>
      </p:sp>
      <p:pic>
        <p:nvPicPr>
          <p:cNvPr id="8" name="Imagen 7">
            <a:extLst>
              <a:ext uri="{FF2B5EF4-FFF2-40B4-BE49-F238E27FC236}">
                <a16:creationId xmlns:a16="http://schemas.microsoft.com/office/drawing/2014/main" id="{1DB7D876-0577-4D82-B538-B182BBB46EAF}"/>
              </a:ext>
            </a:extLst>
          </p:cNvPr>
          <p:cNvPicPr>
            <a:picLocks noChangeAspect="1"/>
          </p:cNvPicPr>
          <p:nvPr/>
        </p:nvPicPr>
        <p:blipFill rotWithShape="1">
          <a:blip r:embed="rId2"/>
          <a:srcRect l="17477" t="19328" r="44679" b="70642"/>
          <a:stretch/>
        </p:blipFill>
        <p:spPr>
          <a:xfrm>
            <a:off x="1127620" y="4045765"/>
            <a:ext cx="4613945" cy="687898"/>
          </a:xfrm>
          <a:prstGeom prst="rect">
            <a:avLst/>
          </a:prstGeom>
        </p:spPr>
      </p:pic>
      <p:pic>
        <p:nvPicPr>
          <p:cNvPr id="10" name="Imagen 9">
            <a:extLst>
              <a:ext uri="{FF2B5EF4-FFF2-40B4-BE49-F238E27FC236}">
                <a16:creationId xmlns:a16="http://schemas.microsoft.com/office/drawing/2014/main" id="{1D836930-E330-4FF2-9725-6F65471ADAD5}"/>
              </a:ext>
            </a:extLst>
          </p:cNvPr>
          <p:cNvPicPr>
            <a:picLocks noChangeAspect="1"/>
          </p:cNvPicPr>
          <p:nvPr/>
        </p:nvPicPr>
        <p:blipFill rotWithShape="1">
          <a:blip r:embed="rId3"/>
          <a:srcRect l="17959" t="19082" r="52592" b="33211"/>
          <a:stretch/>
        </p:blipFill>
        <p:spPr>
          <a:xfrm>
            <a:off x="6652471" y="3296873"/>
            <a:ext cx="3590488" cy="3271707"/>
          </a:xfrm>
          <a:prstGeom prst="rect">
            <a:avLst/>
          </a:prstGeom>
        </p:spPr>
      </p:pic>
      <p:sp>
        <p:nvSpPr>
          <p:cNvPr id="12" name="CuadroTexto 11">
            <a:extLst>
              <a:ext uri="{FF2B5EF4-FFF2-40B4-BE49-F238E27FC236}">
                <a16:creationId xmlns:a16="http://schemas.microsoft.com/office/drawing/2014/main" id="{0BC8E954-5507-4FCF-9851-57AB03E574C0}"/>
              </a:ext>
            </a:extLst>
          </p:cNvPr>
          <p:cNvSpPr txBox="1"/>
          <p:nvPr/>
        </p:nvSpPr>
        <p:spPr>
          <a:xfrm>
            <a:off x="387292" y="5121828"/>
            <a:ext cx="6094602" cy="646331"/>
          </a:xfrm>
          <a:prstGeom prst="rect">
            <a:avLst/>
          </a:prstGeom>
          <a:noFill/>
        </p:spPr>
        <p:txBody>
          <a:bodyPr wrap="square">
            <a:spAutoFit/>
          </a:bodyPr>
          <a:lstStyle/>
          <a:p>
            <a:r>
              <a:rPr lang="es-ES" b="0" i="0" dirty="0">
                <a:solidFill>
                  <a:srgbClr val="333333"/>
                </a:solidFill>
                <a:effectLst/>
                <a:latin typeface="inter-regular"/>
              </a:rPr>
              <a:t>Este comando mostrará toda la información sobre </a:t>
            </a:r>
            <a:r>
              <a:rPr lang="es-ES" b="1" i="0" dirty="0">
                <a:solidFill>
                  <a:srgbClr val="333333"/>
                </a:solidFill>
                <a:effectLst/>
                <a:latin typeface="inter-bold"/>
              </a:rPr>
              <a:t>el comando '</a:t>
            </a:r>
            <a:r>
              <a:rPr lang="es-ES" b="1" i="0" dirty="0" err="1">
                <a:solidFill>
                  <a:srgbClr val="333333"/>
                </a:solidFill>
                <a:effectLst/>
                <a:latin typeface="inter-bold"/>
              </a:rPr>
              <a:t>ls</a:t>
            </a:r>
            <a:r>
              <a:rPr lang="es-ES" b="1" i="0" dirty="0">
                <a:solidFill>
                  <a:srgbClr val="333333"/>
                </a:solidFill>
                <a:effectLst/>
                <a:latin typeface="inter-bold"/>
              </a:rPr>
              <a:t>'</a:t>
            </a:r>
            <a:r>
              <a:rPr lang="es-ES" b="0" i="0" dirty="0">
                <a:solidFill>
                  <a:srgbClr val="333333"/>
                </a:solidFill>
                <a:effectLst/>
                <a:latin typeface="inter-regular"/>
              </a:rPr>
              <a:t> como se muestra en la captura de pantalla.</a:t>
            </a:r>
            <a:endParaRPr lang="es-ES" dirty="0"/>
          </a:p>
        </p:txBody>
      </p:sp>
    </p:spTree>
    <p:extLst>
      <p:ext uri="{BB962C8B-B14F-4D97-AF65-F5344CB8AC3E}">
        <p14:creationId xmlns:p14="http://schemas.microsoft.com/office/powerpoint/2010/main" val="2311108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B96D35B-48EB-44A4-9F57-33A1ADB648A0}"/>
              </a:ext>
            </a:extLst>
          </p:cNvPr>
          <p:cNvSpPr txBox="1"/>
          <p:nvPr/>
        </p:nvSpPr>
        <p:spPr>
          <a:xfrm>
            <a:off x="1770076" y="1299375"/>
            <a:ext cx="7910818" cy="3416320"/>
          </a:xfrm>
          <a:prstGeom prst="rect">
            <a:avLst/>
          </a:prstGeom>
          <a:noFill/>
        </p:spPr>
        <p:txBody>
          <a:bodyPr wrap="square">
            <a:spAutoFit/>
          </a:bodyPr>
          <a:lstStyle/>
          <a:p>
            <a:pPr algn="just"/>
            <a:r>
              <a:rPr lang="es-ES" b="0" i="0" dirty="0">
                <a:solidFill>
                  <a:srgbClr val="610B38"/>
                </a:solidFill>
                <a:effectLst/>
                <a:latin typeface="erdana"/>
              </a:rPr>
              <a:t>Cómo se muestra la salida en </a:t>
            </a:r>
            <a:r>
              <a:rPr lang="es-ES" b="0" i="0" dirty="0" err="1">
                <a:solidFill>
                  <a:srgbClr val="610B38"/>
                </a:solidFill>
                <a:effectLst/>
                <a:latin typeface="erdana"/>
              </a:rPr>
              <a:t>Command</a:t>
            </a:r>
            <a:r>
              <a:rPr lang="es-ES" b="0" i="0" dirty="0">
                <a:solidFill>
                  <a:srgbClr val="610B38"/>
                </a:solidFill>
                <a:effectLst/>
                <a:latin typeface="erdana"/>
              </a:rPr>
              <a:t> Shell</a:t>
            </a:r>
          </a:p>
          <a:p>
            <a:pPr algn="just"/>
            <a:r>
              <a:rPr lang="es-ES" b="0" i="0" dirty="0" err="1">
                <a:solidFill>
                  <a:srgbClr val="333333"/>
                </a:solidFill>
                <a:effectLst/>
                <a:latin typeface="inter-regular"/>
              </a:rPr>
              <a:t>man</a:t>
            </a:r>
            <a:r>
              <a:rPr lang="es-ES" b="0" i="0" dirty="0">
                <a:solidFill>
                  <a:srgbClr val="333333"/>
                </a:solidFill>
                <a:effectLst/>
                <a:latin typeface="inter-regular"/>
              </a:rPr>
              <a:t> muestra su salida a través del buscapersonas. Un buscapersonas es un programa que muestra su salida una pantalla completa a la vez, lo que significa que el texto completo no aparece a la vez y no hay opción para desplazarse hacia abajo en la página.</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Dos puntos en la parte inferior muestran el final de la página en pantalla. Para ir a la siguiente página puede usar la 'barra espaciadora' o 'f' y para ir a la página anterior puede usar 'b’.</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Para salir de la página en pantalla, use 'q' y será dirigido al programa </a:t>
            </a:r>
            <a:r>
              <a:rPr lang="es-ES" b="0" i="0" dirty="0" err="1">
                <a:solidFill>
                  <a:srgbClr val="333333"/>
                </a:solidFill>
                <a:effectLst/>
                <a:latin typeface="inter-regular"/>
              </a:rPr>
              <a:t>shell</a:t>
            </a:r>
            <a:r>
              <a:rPr lang="es-ES" b="0" i="0" dirty="0">
                <a:solidFill>
                  <a:srgbClr val="333333"/>
                </a:solidFill>
                <a:effectLst/>
                <a:latin typeface="inter-regular"/>
              </a:rPr>
              <a:t>. Y para ayuda presione 'h'.</a:t>
            </a:r>
          </a:p>
        </p:txBody>
      </p:sp>
    </p:spTree>
    <p:extLst>
      <p:ext uri="{BB962C8B-B14F-4D97-AF65-F5344CB8AC3E}">
        <p14:creationId xmlns:p14="http://schemas.microsoft.com/office/powerpoint/2010/main" val="4026339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E642CA1-C595-4EDF-A7D8-F1444491C414}"/>
              </a:ext>
            </a:extLst>
          </p:cNvPr>
          <p:cNvSpPr txBox="1"/>
          <p:nvPr/>
        </p:nvSpPr>
        <p:spPr>
          <a:xfrm>
            <a:off x="824218" y="226071"/>
            <a:ext cx="10249250" cy="923330"/>
          </a:xfrm>
          <a:prstGeom prst="rect">
            <a:avLst/>
          </a:prstGeom>
          <a:noFill/>
        </p:spPr>
        <p:txBody>
          <a:bodyPr wrap="square">
            <a:spAutoFit/>
          </a:bodyPr>
          <a:lstStyle/>
          <a:p>
            <a:r>
              <a:rPr lang="es-ES" b="0" dirty="0">
                <a:solidFill>
                  <a:srgbClr val="610B38"/>
                </a:solidFill>
                <a:effectLst/>
                <a:latin typeface="erdana"/>
              </a:rPr>
              <a:t>Secciones en la página </a:t>
            </a:r>
            <a:r>
              <a:rPr lang="es-ES" b="0" dirty="0" err="1">
                <a:solidFill>
                  <a:srgbClr val="610B38"/>
                </a:solidFill>
                <a:effectLst/>
                <a:latin typeface="erdana"/>
              </a:rPr>
              <a:t>man</a:t>
            </a:r>
            <a:r>
              <a:rPr lang="es-ES" b="0" dirty="0">
                <a:solidFill>
                  <a:srgbClr val="610B38"/>
                </a:solidFill>
                <a:effectLst/>
                <a:latin typeface="erdana"/>
              </a:rPr>
              <a:t>:</a:t>
            </a:r>
          </a:p>
          <a:p>
            <a:r>
              <a:rPr lang="es-ES" b="0" i="0" dirty="0">
                <a:solidFill>
                  <a:srgbClr val="333333"/>
                </a:solidFill>
                <a:effectLst/>
                <a:latin typeface="inter-regular"/>
              </a:rPr>
              <a:t>La página </a:t>
            </a:r>
            <a:r>
              <a:rPr lang="es-ES" b="0" i="0" dirty="0" err="1">
                <a:solidFill>
                  <a:srgbClr val="333333"/>
                </a:solidFill>
                <a:effectLst/>
                <a:latin typeface="inter-regular"/>
              </a:rPr>
              <a:t>man</a:t>
            </a:r>
            <a:r>
              <a:rPr lang="es-ES" b="0" i="0" dirty="0">
                <a:solidFill>
                  <a:srgbClr val="333333"/>
                </a:solidFill>
                <a:effectLst/>
                <a:latin typeface="inter-regular"/>
              </a:rPr>
              <a:t> está dividida en diferentes secciones. Cada sección está dividida en función de un tema en particular.</a:t>
            </a:r>
            <a:endParaRPr lang="es-ES" dirty="0"/>
          </a:p>
        </p:txBody>
      </p:sp>
      <p:sp>
        <p:nvSpPr>
          <p:cNvPr id="5" name="CuadroTexto 4">
            <a:extLst>
              <a:ext uri="{FF2B5EF4-FFF2-40B4-BE49-F238E27FC236}">
                <a16:creationId xmlns:a16="http://schemas.microsoft.com/office/drawing/2014/main" id="{0526AAB4-0E06-48F3-85A2-D1BA93A0C865}"/>
              </a:ext>
            </a:extLst>
          </p:cNvPr>
          <p:cNvSpPr txBox="1"/>
          <p:nvPr/>
        </p:nvSpPr>
        <p:spPr>
          <a:xfrm>
            <a:off x="824217" y="1308520"/>
            <a:ext cx="10249249" cy="5078313"/>
          </a:xfrm>
          <a:prstGeom prst="rect">
            <a:avLst/>
          </a:prstGeom>
          <a:noFill/>
        </p:spPr>
        <p:txBody>
          <a:bodyPr wrap="square">
            <a:spAutoFit/>
          </a:bodyPr>
          <a:lstStyle/>
          <a:p>
            <a:pPr algn="just"/>
            <a:r>
              <a:rPr lang="es-ES" b="0" i="0" dirty="0">
                <a:solidFill>
                  <a:srgbClr val="333333"/>
                </a:solidFill>
                <a:effectLst/>
                <a:latin typeface="inter-regular"/>
              </a:rPr>
              <a:t>Las páginas </a:t>
            </a:r>
            <a:r>
              <a:rPr lang="es-ES" b="0" i="0" dirty="0" err="1">
                <a:solidFill>
                  <a:srgbClr val="333333"/>
                </a:solidFill>
                <a:effectLst/>
                <a:latin typeface="inter-regular"/>
              </a:rPr>
              <a:t>man</a:t>
            </a:r>
            <a:r>
              <a:rPr lang="es-ES" b="0" i="0" dirty="0">
                <a:solidFill>
                  <a:srgbClr val="333333"/>
                </a:solidFill>
                <a:effectLst/>
                <a:latin typeface="inter-regular"/>
              </a:rPr>
              <a:t> tienen un número escrito entre paréntesis después del comando. Estos números representan el número de sección. En la imagen de arriba, puedes ver LS(1) en la parte superior, lo que muestra que es de la sección 1.</a:t>
            </a:r>
          </a:p>
          <a:p>
            <a:pPr algn="just"/>
            <a:r>
              <a:rPr lang="es-ES" b="0" i="0" dirty="0">
                <a:solidFill>
                  <a:srgbClr val="333333"/>
                </a:solidFill>
                <a:effectLst/>
                <a:latin typeface="inter-regular"/>
              </a:rPr>
              <a:t>Como dije anteriormente, si menciona un número de sección en particular, su página de manual se dirigirá a esa sección. O bien, debe pasar por todas las secciones de una manera predefinida para ir a la sección deseada.</a:t>
            </a:r>
          </a:p>
          <a:p>
            <a:pPr algn="just"/>
            <a:r>
              <a:rPr lang="es-ES" b="1" i="0" dirty="0">
                <a:solidFill>
                  <a:srgbClr val="333333"/>
                </a:solidFill>
                <a:effectLst/>
                <a:latin typeface="inter-bold"/>
              </a:rPr>
              <a:t>Secciones:</a:t>
            </a:r>
          </a:p>
          <a:p>
            <a:pPr algn="just">
              <a:buFont typeface="+mj-lt"/>
              <a:buAutoNum type="arabicPeriod"/>
            </a:pPr>
            <a:r>
              <a:rPr lang="en-US" b="0" i="0" dirty="0">
                <a:solidFill>
                  <a:srgbClr val="000000"/>
                </a:solidFill>
                <a:effectLst/>
                <a:latin typeface="inter-regular"/>
              </a:rPr>
              <a:t>Executable programs and shell commands</a:t>
            </a:r>
          </a:p>
          <a:p>
            <a:pPr algn="just">
              <a:buFont typeface="+mj-lt"/>
              <a:buAutoNum type="arabicPeriod"/>
            </a:pPr>
            <a:r>
              <a:rPr lang="en-US" b="0" i="0" dirty="0">
                <a:solidFill>
                  <a:srgbClr val="000000"/>
                </a:solidFill>
                <a:effectLst/>
                <a:latin typeface="inter-regular"/>
              </a:rPr>
              <a:t>System calls</a:t>
            </a:r>
          </a:p>
          <a:p>
            <a:pPr algn="just">
              <a:buFont typeface="+mj-lt"/>
              <a:buAutoNum type="arabicPeriod"/>
            </a:pPr>
            <a:r>
              <a:rPr lang="en-US" b="0" i="0" dirty="0">
                <a:solidFill>
                  <a:srgbClr val="000000"/>
                </a:solidFill>
                <a:effectLst/>
                <a:latin typeface="inter-regular"/>
              </a:rPr>
              <a:t>Library calls</a:t>
            </a:r>
          </a:p>
          <a:p>
            <a:pPr algn="just">
              <a:buFont typeface="+mj-lt"/>
              <a:buAutoNum type="arabicPeriod"/>
            </a:pPr>
            <a:r>
              <a:rPr lang="en-US" b="0" i="0" dirty="0">
                <a:solidFill>
                  <a:srgbClr val="000000"/>
                </a:solidFill>
                <a:effectLst/>
                <a:latin typeface="inter-regular"/>
              </a:rPr>
              <a:t>Special files</a:t>
            </a:r>
          </a:p>
          <a:p>
            <a:pPr algn="just">
              <a:buFont typeface="+mj-lt"/>
              <a:buAutoNum type="arabicPeriod"/>
            </a:pPr>
            <a:r>
              <a:rPr lang="en-US" b="0" i="0" dirty="0">
                <a:solidFill>
                  <a:srgbClr val="000000"/>
                </a:solidFill>
                <a:effectLst/>
                <a:latin typeface="inter-regular"/>
              </a:rPr>
              <a:t>File formats and conventions</a:t>
            </a:r>
          </a:p>
          <a:p>
            <a:pPr algn="just">
              <a:buFont typeface="+mj-lt"/>
              <a:buAutoNum type="arabicPeriod"/>
            </a:pPr>
            <a:r>
              <a:rPr lang="en-US" b="0" i="0" dirty="0">
                <a:solidFill>
                  <a:srgbClr val="000000"/>
                </a:solidFill>
                <a:effectLst/>
                <a:latin typeface="inter-regular"/>
              </a:rPr>
              <a:t>Games</a:t>
            </a:r>
          </a:p>
          <a:p>
            <a:pPr algn="just">
              <a:buFont typeface="+mj-lt"/>
              <a:buAutoNum type="arabicPeriod"/>
            </a:pPr>
            <a:r>
              <a:rPr lang="en-US" b="0" i="0" dirty="0">
                <a:solidFill>
                  <a:srgbClr val="000000"/>
                </a:solidFill>
                <a:effectLst/>
                <a:latin typeface="inter-regular"/>
              </a:rPr>
              <a:t>Miscellaneous</a:t>
            </a:r>
          </a:p>
          <a:p>
            <a:pPr algn="just">
              <a:buFont typeface="+mj-lt"/>
              <a:buAutoNum type="arabicPeriod"/>
            </a:pPr>
            <a:r>
              <a:rPr lang="en-US" b="0" i="0" dirty="0">
                <a:solidFill>
                  <a:srgbClr val="000000"/>
                </a:solidFill>
                <a:effectLst/>
                <a:latin typeface="inter-regular"/>
              </a:rPr>
              <a:t>System administration commands</a:t>
            </a:r>
          </a:p>
          <a:p>
            <a:pPr algn="just">
              <a:buFont typeface="+mj-lt"/>
              <a:buAutoNum type="arabicPeriod"/>
            </a:pPr>
            <a:r>
              <a:rPr lang="en-US" b="0" i="0" dirty="0">
                <a:solidFill>
                  <a:srgbClr val="000000"/>
                </a:solidFill>
                <a:effectLst/>
                <a:latin typeface="inter-regular"/>
              </a:rPr>
              <a:t>Kernel routines</a:t>
            </a:r>
          </a:p>
          <a:p>
            <a:pPr algn="just"/>
            <a:r>
              <a:rPr lang="en-US" b="0" i="0" dirty="0">
                <a:solidFill>
                  <a:srgbClr val="333333"/>
                </a:solidFill>
                <a:effectLst/>
                <a:latin typeface="inter-regular"/>
              </a:rPr>
              <a:t>n. </a:t>
            </a:r>
            <a:r>
              <a:rPr lang="en-US" b="0" i="0" dirty="0" err="1">
                <a:solidFill>
                  <a:srgbClr val="333333"/>
                </a:solidFill>
                <a:effectLst/>
                <a:latin typeface="inter-regular"/>
              </a:rPr>
              <a:t>Tcl</a:t>
            </a:r>
            <a:r>
              <a:rPr lang="en-US" b="0" i="0" dirty="0">
                <a:solidFill>
                  <a:srgbClr val="333333"/>
                </a:solidFill>
                <a:effectLst/>
                <a:latin typeface="inter-regular"/>
              </a:rPr>
              <a:t>/Tk (a programming language)</a:t>
            </a:r>
          </a:p>
          <a:p>
            <a:pPr algn="just"/>
            <a:endParaRPr lang="es-ES" b="0" i="0" dirty="0">
              <a:solidFill>
                <a:srgbClr val="333333"/>
              </a:solidFill>
              <a:effectLst/>
              <a:latin typeface="inter-regular"/>
            </a:endParaRPr>
          </a:p>
        </p:txBody>
      </p:sp>
    </p:spTree>
    <p:extLst>
      <p:ext uri="{BB962C8B-B14F-4D97-AF65-F5344CB8AC3E}">
        <p14:creationId xmlns:p14="http://schemas.microsoft.com/office/powerpoint/2010/main" val="1916622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E37863D-A050-4083-8495-6500FD4C582C}"/>
              </a:ext>
            </a:extLst>
          </p:cNvPr>
          <p:cNvSpPr txBox="1"/>
          <p:nvPr/>
        </p:nvSpPr>
        <p:spPr>
          <a:xfrm>
            <a:off x="799052" y="561954"/>
            <a:ext cx="6094602" cy="369332"/>
          </a:xfrm>
          <a:prstGeom prst="rect">
            <a:avLst/>
          </a:prstGeom>
          <a:noFill/>
        </p:spPr>
        <p:txBody>
          <a:bodyPr wrap="square">
            <a:spAutoFit/>
          </a:bodyPr>
          <a:lstStyle/>
          <a:p>
            <a:pPr algn="just"/>
            <a:r>
              <a:rPr lang="es-ES" b="0" i="0" dirty="0" err="1">
                <a:solidFill>
                  <a:srgbClr val="610B38"/>
                </a:solidFill>
                <a:effectLst/>
                <a:latin typeface="erdana"/>
              </a:rPr>
              <a:t>man</a:t>
            </a:r>
            <a:r>
              <a:rPr lang="es-ES" b="0" i="0" dirty="0">
                <a:solidFill>
                  <a:srgbClr val="610B38"/>
                </a:solidFill>
                <a:effectLst/>
                <a:latin typeface="erdana"/>
              </a:rPr>
              <a:t> Opciones</a:t>
            </a:r>
          </a:p>
        </p:txBody>
      </p:sp>
      <p:graphicFrame>
        <p:nvGraphicFramePr>
          <p:cNvPr id="4" name="Tabla 3">
            <a:extLst>
              <a:ext uri="{FF2B5EF4-FFF2-40B4-BE49-F238E27FC236}">
                <a16:creationId xmlns:a16="http://schemas.microsoft.com/office/drawing/2014/main" id="{CF6B931F-B5F0-4677-BB8E-6FBDE24E6014}"/>
              </a:ext>
            </a:extLst>
          </p:cNvPr>
          <p:cNvGraphicFramePr>
            <a:graphicFrameLocks noGrp="1"/>
          </p:cNvGraphicFramePr>
          <p:nvPr>
            <p:extLst>
              <p:ext uri="{D42A27DB-BD31-4B8C-83A1-F6EECF244321}">
                <p14:modId xmlns:p14="http://schemas.microsoft.com/office/powerpoint/2010/main" val="1517811159"/>
              </p:ext>
            </p:extLst>
          </p:nvPr>
        </p:nvGraphicFramePr>
        <p:xfrm>
          <a:off x="954771" y="1728787"/>
          <a:ext cx="10131456" cy="2910840"/>
        </p:xfrm>
        <a:graphic>
          <a:graphicData uri="http://schemas.openxmlformats.org/drawingml/2006/table">
            <a:tbl>
              <a:tblPr>
                <a:tableStyleId>{775DCB02-9BB8-47FD-8907-85C794F793BA}</a:tableStyleId>
              </a:tblPr>
              <a:tblGrid>
                <a:gridCol w="2467937">
                  <a:extLst>
                    <a:ext uri="{9D8B030D-6E8A-4147-A177-3AD203B41FA5}">
                      <a16:colId xmlns:a16="http://schemas.microsoft.com/office/drawing/2014/main" val="3270381284"/>
                    </a:ext>
                  </a:extLst>
                </a:gridCol>
                <a:gridCol w="7663519">
                  <a:extLst>
                    <a:ext uri="{9D8B030D-6E8A-4147-A177-3AD203B41FA5}">
                      <a16:colId xmlns:a16="http://schemas.microsoft.com/office/drawing/2014/main" val="288963942"/>
                    </a:ext>
                  </a:extLst>
                </a:gridCol>
              </a:tblGrid>
              <a:tr h="0">
                <a:tc>
                  <a:txBody>
                    <a:bodyPr/>
                    <a:lstStyle/>
                    <a:p>
                      <a:pPr algn="l" fontAlgn="t"/>
                      <a:r>
                        <a:rPr lang="es-ES">
                          <a:solidFill>
                            <a:srgbClr val="000000"/>
                          </a:solidFill>
                          <a:effectLst/>
                        </a:rPr>
                        <a:t>Comandos</a:t>
                      </a:r>
                      <a:endParaRPr lang="es-ES">
                        <a:solidFill>
                          <a:srgbClr val="000000"/>
                        </a:solidFill>
                        <a:effectLst/>
                        <a:latin typeface="times new roman" panose="02020603050405020304" pitchFamily="18" charset="0"/>
                      </a:endParaRPr>
                    </a:p>
                  </a:txBody>
                  <a:tcPr marL="114300" marR="114300" marT="114300" marB="114300"/>
                </a:tc>
                <a:tc>
                  <a:txBody>
                    <a:bodyPr/>
                    <a:lstStyle/>
                    <a:p>
                      <a:pPr algn="l" fontAlgn="t"/>
                      <a:r>
                        <a:rPr lang="es-ES">
                          <a:solidFill>
                            <a:srgbClr val="000000"/>
                          </a:solidFill>
                          <a:effectLst/>
                        </a:rPr>
                        <a:t>Función</a:t>
                      </a:r>
                      <a:endParaRPr lang="es-ES">
                        <a:solidFill>
                          <a:srgbClr val="000000"/>
                        </a:solidFill>
                        <a:effectLst/>
                        <a:latin typeface="times new roman" panose="02020603050405020304" pitchFamily="18" charset="0"/>
                      </a:endParaRPr>
                    </a:p>
                  </a:txBody>
                  <a:tcPr marL="114300" marR="114300" marT="114300" marB="114300"/>
                </a:tc>
                <a:extLst>
                  <a:ext uri="{0D108BD9-81ED-4DB2-BD59-A6C34878D82A}">
                    <a16:rowId xmlns:a16="http://schemas.microsoft.com/office/drawing/2014/main" val="4129440183"/>
                  </a:ext>
                </a:extLst>
              </a:tr>
              <a:tr h="0">
                <a:tc>
                  <a:txBody>
                    <a:bodyPr/>
                    <a:lstStyle/>
                    <a:p>
                      <a:pPr algn="just" fontAlgn="t"/>
                      <a:r>
                        <a:rPr lang="es-ES" sz="1800" b="0" u="none" strike="noStrike" kern="1200" dirty="0" err="1">
                          <a:solidFill>
                            <a:schemeClr val="tx1"/>
                          </a:solidFill>
                          <a:effectLst/>
                          <a:hlinkClick r:id="rId2"/>
                        </a:rPr>
                        <a:t>man</a:t>
                      </a:r>
                      <a:r>
                        <a:rPr lang="es-ES" sz="1800" b="0" u="none" strike="noStrike" kern="1200" dirty="0">
                          <a:solidFill>
                            <a:schemeClr val="tx1"/>
                          </a:solidFill>
                          <a:effectLst/>
                          <a:hlinkClick r:id="rId2"/>
                        </a:rPr>
                        <a:t> -</a:t>
                      </a:r>
                      <a:r>
                        <a:rPr lang="es-ES" sz="1800" b="0" u="none" strike="noStrike" kern="1200" dirty="0" err="1">
                          <a:solidFill>
                            <a:schemeClr val="tx1"/>
                          </a:solidFill>
                          <a:effectLst/>
                          <a:hlinkClick r:id="rId2"/>
                        </a:rPr>
                        <a:t>aw</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Muestra todas las secciones disponibles de un comando.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1504614396"/>
                  </a:ext>
                </a:extLst>
              </a:tr>
              <a:tr h="0">
                <a:tc>
                  <a:txBody>
                    <a:bodyPr/>
                    <a:lstStyle/>
                    <a:p>
                      <a:pPr algn="just" fontAlgn="t"/>
                      <a:r>
                        <a:rPr lang="es-ES" sz="1800" b="0" u="none" strike="noStrike" kern="1200" dirty="0" err="1">
                          <a:solidFill>
                            <a:schemeClr val="tx1"/>
                          </a:solidFill>
                          <a:effectLst/>
                          <a:hlinkClick r:id="rId3"/>
                        </a:rPr>
                        <a:t>man</a:t>
                      </a:r>
                      <a:r>
                        <a:rPr lang="es-ES" sz="1800" b="0" u="none" strike="noStrike" kern="1200" dirty="0">
                          <a:solidFill>
                            <a:schemeClr val="tx1"/>
                          </a:solidFill>
                          <a:effectLst/>
                          <a:hlinkClick r:id="rId3"/>
                        </a:rPr>
                        <a:t> -a</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Para ver todas las páginas man de un comando.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3945607495"/>
                  </a:ext>
                </a:extLst>
              </a:tr>
              <a:tr h="0">
                <a:tc>
                  <a:txBody>
                    <a:bodyPr/>
                    <a:lstStyle/>
                    <a:p>
                      <a:pPr algn="just" fontAlgn="t"/>
                      <a:r>
                        <a:rPr lang="es-ES" sz="1800" b="0" u="none" strike="noStrike" kern="1200" dirty="0" err="1">
                          <a:solidFill>
                            <a:schemeClr val="tx1"/>
                          </a:solidFill>
                          <a:effectLst/>
                          <a:hlinkClick r:id="rId4"/>
                        </a:rPr>
                        <a:t>sman</a:t>
                      </a:r>
                      <a:r>
                        <a:rPr lang="es-ES" sz="1800" b="0" u="none" strike="noStrike" kern="1200" dirty="0">
                          <a:solidFill>
                            <a:schemeClr val="tx1"/>
                          </a:solidFill>
                          <a:effectLst/>
                          <a:hlinkClick r:id="rId4"/>
                        </a:rPr>
                        <a:t> -k (</a:t>
                      </a:r>
                      <a:r>
                        <a:rPr lang="es-ES" sz="1800" b="0" u="none" strike="noStrike" kern="1200" dirty="0" err="1">
                          <a:solidFill>
                            <a:schemeClr val="tx1"/>
                          </a:solidFill>
                          <a:effectLst/>
                          <a:hlinkClick r:id="rId4"/>
                        </a:rPr>
                        <a:t>apropos</a:t>
                      </a:r>
                      <a:r>
                        <a:rPr lang="es-ES" sz="1800" b="0" u="none" strike="noStrike" kern="1200" dirty="0">
                          <a:solidFill>
                            <a:schemeClr val="tx1"/>
                          </a:solidFill>
                          <a:effectLst/>
                          <a:hlinkClick r:id="rId4"/>
                        </a:rPr>
                        <a:t>)</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Muestra una lista de resultados en la página del manual que contiene una coincidencia de palabra clave.</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2764081936"/>
                  </a:ext>
                </a:extLst>
              </a:tr>
              <a:tr h="0">
                <a:tc>
                  <a:txBody>
                    <a:bodyPr/>
                    <a:lstStyle/>
                    <a:p>
                      <a:pPr algn="just" fontAlgn="t"/>
                      <a:r>
                        <a:rPr lang="es-ES" sz="1800" b="0" u="none" strike="noStrike" kern="1200" dirty="0">
                          <a:solidFill>
                            <a:schemeClr val="tx1"/>
                          </a:solidFill>
                          <a:effectLst/>
                          <a:hlinkClick r:id="rId5"/>
                        </a:rPr>
                        <a:t>-f, </a:t>
                      </a:r>
                      <a:r>
                        <a:rPr lang="es-ES" sz="1800" b="0" u="none" strike="noStrike" kern="1200" dirty="0" err="1">
                          <a:solidFill>
                            <a:schemeClr val="tx1"/>
                          </a:solidFill>
                          <a:effectLst/>
                          <a:hlinkClick r:id="rId5"/>
                        </a:rPr>
                        <a:t>whatis</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Muestra la descripción de la página del manual si está disponible.</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1633217120"/>
                  </a:ext>
                </a:extLst>
              </a:tr>
              <a:tr h="0">
                <a:tc>
                  <a:txBody>
                    <a:bodyPr/>
                    <a:lstStyle/>
                    <a:p>
                      <a:pPr algn="just" fontAlgn="t"/>
                      <a:r>
                        <a:rPr lang="es-ES" sz="1800" b="0" u="none" strike="noStrike" kern="1200" dirty="0" err="1">
                          <a:solidFill>
                            <a:schemeClr val="tx1"/>
                          </a:solidFill>
                          <a:effectLst/>
                          <a:hlinkClick r:id="rId6"/>
                        </a:rPr>
                        <a:t>whereis</a:t>
                      </a:r>
                      <a:endParaRPr lang="es-ES" dirty="0">
                        <a:solidFill>
                          <a:srgbClr val="333333"/>
                        </a:solidFill>
                        <a:effectLst/>
                        <a:latin typeface="inter-regular"/>
                      </a:endParaRPr>
                    </a:p>
                  </a:txBody>
                  <a:tcPr marL="76200" marR="76200" marT="76200" marB="76200"/>
                </a:tc>
                <a:tc>
                  <a:txBody>
                    <a:bodyPr/>
                    <a:lstStyle/>
                    <a:p>
                      <a:pPr algn="just" fontAlgn="t"/>
                      <a:r>
                        <a:rPr lang="es-ES" dirty="0">
                          <a:solidFill>
                            <a:srgbClr val="333333"/>
                          </a:solidFill>
                          <a:effectLst/>
                        </a:rPr>
                        <a:t>Se utiliza para determinar la ubicación de una página de manual</a:t>
                      </a:r>
                      <a:endParaRPr lang="es-ES" dirty="0">
                        <a:solidFill>
                          <a:srgbClr val="333333"/>
                        </a:solidFill>
                        <a:effectLst/>
                        <a:latin typeface="inter-regular"/>
                      </a:endParaRPr>
                    </a:p>
                  </a:txBody>
                  <a:tcPr marL="76200" marR="76200" marT="76200" marB="76200"/>
                </a:tc>
                <a:extLst>
                  <a:ext uri="{0D108BD9-81ED-4DB2-BD59-A6C34878D82A}">
                    <a16:rowId xmlns:a16="http://schemas.microsoft.com/office/drawing/2014/main" val="334723114"/>
                  </a:ext>
                </a:extLst>
              </a:tr>
            </a:tbl>
          </a:graphicData>
        </a:graphic>
      </p:graphicFrame>
    </p:spTree>
    <p:extLst>
      <p:ext uri="{BB962C8B-B14F-4D97-AF65-F5344CB8AC3E}">
        <p14:creationId xmlns:p14="http://schemas.microsoft.com/office/powerpoint/2010/main" val="3090944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9D27BBD-9CF8-425D-81AF-5C65E0354A25}"/>
              </a:ext>
            </a:extLst>
          </p:cNvPr>
          <p:cNvSpPr txBox="1"/>
          <p:nvPr/>
        </p:nvSpPr>
        <p:spPr>
          <a:xfrm>
            <a:off x="596667" y="100466"/>
            <a:ext cx="9058012" cy="2031325"/>
          </a:xfrm>
          <a:prstGeom prst="rect">
            <a:avLst/>
          </a:prstGeom>
          <a:noFill/>
        </p:spPr>
        <p:txBody>
          <a:bodyPr wrap="square">
            <a:spAutoFit/>
          </a:bodyPr>
          <a:lstStyle/>
          <a:p>
            <a:pPr algn="just"/>
            <a:r>
              <a:rPr lang="es-ES" b="0" i="0" dirty="0">
                <a:solidFill>
                  <a:srgbClr val="610B38"/>
                </a:solidFill>
                <a:effectLst/>
                <a:latin typeface="erdana"/>
              </a:rPr>
              <a:t>Linux </a:t>
            </a:r>
            <a:r>
              <a:rPr lang="es-ES" dirty="0" err="1">
                <a:solidFill>
                  <a:srgbClr val="610B38"/>
                </a:solidFill>
                <a:latin typeface="erdana"/>
              </a:rPr>
              <a:t>man</a:t>
            </a:r>
            <a:r>
              <a:rPr lang="es-ES" b="0" i="0" dirty="0">
                <a:solidFill>
                  <a:srgbClr val="610B38"/>
                </a:solidFill>
                <a:effectLst/>
                <a:latin typeface="erdana"/>
              </a:rPr>
              <a:t> -a</a:t>
            </a:r>
          </a:p>
          <a:p>
            <a:pPr algn="just"/>
            <a:r>
              <a:rPr lang="es-ES" b="0" i="0" dirty="0">
                <a:solidFill>
                  <a:srgbClr val="333333"/>
                </a:solidFill>
                <a:effectLst/>
                <a:latin typeface="inter-regular"/>
              </a:rPr>
              <a:t>Este comando nos ayuda a mostrar todas las secciones de la página de manual de un tema en particular. Las secciones vendrán en orden ascendente y el número de sección más bajo aparecerá primero.</a:t>
            </a:r>
          </a:p>
          <a:p>
            <a:pPr algn="just"/>
            <a:r>
              <a:rPr lang="es-ES" b="0" i="0" dirty="0">
                <a:solidFill>
                  <a:srgbClr val="333333"/>
                </a:solidFill>
                <a:effectLst/>
                <a:latin typeface="inter-regular"/>
              </a:rPr>
              <a:t>Para ir a la siguiente sección, presione 'q' y luego ingrese.</a:t>
            </a:r>
          </a:p>
          <a:p>
            <a:pPr algn="just"/>
            <a:r>
              <a:rPr lang="es-ES" b="0" i="0" dirty="0">
                <a:solidFill>
                  <a:srgbClr val="333333"/>
                </a:solidFill>
                <a:effectLst/>
                <a:latin typeface="inter-regular"/>
              </a:rPr>
              <a:t>En la imagen de abajo, hemos dado el comando </a:t>
            </a:r>
            <a:r>
              <a:rPr lang="es-ES" b="1" i="0" dirty="0">
                <a:solidFill>
                  <a:srgbClr val="333333"/>
                </a:solidFill>
                <a:effectLst/>
                <a:latin typeface="inter-bold"/>
              </a:rPr>
              <a:t>'</a:t>
            </a:r>
            <a:r>
              <a:rPr lang="es-ES" b="1" i="0" dirty="0" err="1">
                <a:solidFill>
                  <a:srgbClr val="333333"/>
                </a:solidFill>
                <a:effectLst/>
                <a:latin typeface="inter-bold"/>
              </a:rPr>
              <a:t>man</a:t>
            </a:r>
            <a:r>
              <a:rPr lang="es-ES" b="1" i="0" dirty="0">
                <a:solidFill>
                  <a:srgbClr val="333333"/>
                </a:solidFill>
                <a:effectLst/>
                <a:latin typeface="inter-bold"/>
              </a:rPr>
              <a:t> -a </a:t>
            </a:r>
            <a:r>
              <a:rPr lang="es-ES" b="1" i="0" dirty="0" err="1">
                <a:solidFill>
                  <a:srgbClr val="333333"/>
                </a:solidFill>
                <a:effectLst/>
                <a:latin typeface="inter-bold"/>
              </a:rPr>
              <a:t>chmod</a:t>
            </a:r>
            <a:r>
              <a:rPr lang="es-ES" b="1" i="0" dirty="0">
                <a:solidFill>
                  <a:srgbClr val="333333"/>
                </a:solidFill>
                <a:effectLst/>
                <a:latin typeface="inter-bold"/>
              </a:rPr>
              <a:t>'</a:t>
            </a:r>
            <a:r>
              <a:rPr lang="es-ES" b="0" i="0" dirty="0">
                <a:solidFill>
                  <a:srgbClr val="333333"/>
                </a:solidFill>
                <a:effectLst/>
                <a:latin typeface="inter-regular"/>
              </a:rPr>
              <a:t> . Sabemos que </a:t>
            </a:r>
            <a:r>
              <a:rPr lang="es-ES" b="0" i="0" dirty="0" err="1">
                <a:solidFill>
                  <a:srgbClr val="333333"/>
                </a:solidFill>
                <a:effectLst/>
                <a:latin typeface="inter-regular"/>
              </a:rPr>
              <a:t>chmod</a:t>
            </a:r>
            <a:r>
              <a:rPr lang="es-ES" b="0" i="0" dirty="0">
                <a:solidFill>
                  <a:srgbClr val="333333"/>
                </a:solidFill>
                <a:effectLst/>
                <a:latin typeface="inter-regular"/>
              </a:rPr>
              <a:t> tiene dos secciones (1) y (2).</a:t>
            </a:r>
          </a:p>
        </p:txBody>
      </p:sp>
      <p:sp>
        <p:nvSpPr>
          <p:cNvPr id="5" name="CuadroTexto 4">
            <a:extLst>
              <a:ext uri="{FF2B5EF4-FFF2-40B4-BE49-F238E27FC236}">
                <a16:creationId xmlns:a16="http://schemas.microsoft.com/office/drawing/2014/main" id="{B8F87258-AAA5-41B7-B3E4-63366DB598B0}"/>
              </a:ext>
            </a:extLst>
          </p:cNvPr>
          <p:cNvSpPr txBox="1"/>
          <p:nvPr/>
        </p:nvSpPr>
        <p:spPr>
          <a:xfrm>
            <a:off x="596667" y="2652464"/>
            <a:ext cx="4788017" cy="923330"/>
          </a:xfrm>
          <a:prstGeom prst="rect">
            <a:avLst/>
          </a:prstGeom>
          <a:noFill/>
        </p:spPr>
        <p:txBody>
          <a:bodyPr wrap="square">
            <a:spAutoFit/>
          </a:bodyPr>
          <a:lstStyle/>
          <a:p>
            <a:r>
              <a:rPr lang="es-ES" b="0" i="0" dirty="0">
                <a:solidFill>
                  <a:srgbClr val="333333"/>
                </a:solidFill>
                <a:effectLst/>
                <a:latin typeface="inter-regular"/>
              </a:rPr>
              <a:t>La página del manual de la sección 1 de </a:t>
            </a:r>
            <a:r>
              <a:rPr lang="es-ES" b="0" i="0" dirty="0" err="1">
                <a:solidFill>
                  <a:srgbClr val="333333"/>
                </a:solidFill>
                <a:effectLst/>
                <a:latin typeface="inter-regular"/>
              </a:rPr>
              <a:t>chmod</a:t>
            </a:r>
            <a:r>
              <a:rPr lang="es-ES" b="0" i="0" dirty="0">
                <a:solidFill>
                  <a:srgbClr val="333333"/>
                </a:solidFill>
                <a:effectLst/>
                <a:latin typeface="inter-regular"/>
              </a:rPr>
              <a:t> aparecerá primero como se muestra a continuación.</a:t>
            </a:r>
            <a:endParaRPr lang="es-ES" dirty="0"/>
          </a:p>
        </p:txBody>
      </p:sp>
      <p:pic>
        <p:nvPicPr>
          <p:cNvPr id="7" name="Imagen 6">
            <a:extLst>
              <a:ext uri="{FF2B5EF4-FFF2-40B4-BE49-F238E27FC236}">
                <a16:creationId xmlns:a16="http://schemas.microsoft.com/office/drawing/2014/main" id="{6F72FE12-DAA0-4520-857F-9BE4711D0CF8}"/>
              </a:ext>
            </a:extLst>
          </p:cNvPr>
          <p:cNvPicPr>
            <a:picLocks noChangeAspect="1"/>
          </p:cNvPicPr>
          <p:nvPr/>
        </p:nvPicPr>
        <p:blipFill rotWithShape="1">
          <a:blip r:embed="rId2"/>
          <a:srcRect l="35092" t="29236" r="35184" b="58581"/>
          <a:stretch/>
        </p:blipFill>
        <p:spPr>
          <a:xfrm>
            <a:off x="3313651" y="1885857"/>
            <a:ext cx="3624044" cy="835544"/>
          </a:xfrm>
          <a:prstGeom prst="rect">
            <a:avLst/>
          </a:prstGeom>
        </p:spPr>
      </p:pic>
      <p:pic>
        <p:nvPicPr>
          <p:cNvPr id="9" name="Imagen 8">
            <a:extLst>
              <a:ext uri="{FF2B5EF4-FFF2-40B4-BE49-F238E27FC236}">
                <a16:creationId xmlns:a16="http://schemas.microsoft.com/office/drawing/2014/main" id="{A9C7E1E9-6C51-48FE-903F-0282154EA031}"/>
              </a:ext>
            </a:extLst>
          </p:cNvPr>
          <p:cNvPicPr>
            <a:picLocks noChangeAspect="1"/>
          </p:cNvPicPr>
          <p:nvPr/>
        </p:nvPicPr>
        <p:blipFill rotWithShape="1">
          <a:blip r:embed="rId3"/>
          <a:srcRect l="35161" t="29480" r="35115" b="24526"/>
          <a:stretch/>
        </p:blipFill>
        <p:spPr>
          <a:xfrm>
            <a:off x="923836" y="3575794"/>
            <a:ext cx="3624045" cy="3154261"/>
          </a:xfrm>
          <a:prstGeom prst="rect">
            <a:avLst/>
          </a:prstGeom>
        </p:spPr>
      </p:pic>
      <p:sp>
        <p:nvSpPr>
          <p:cNvPr id="11" name="CuadroTexto 10">
            <a:extLst>
              <a:ext uri="{FF2B5EF4-FFF2-40B4-BE49-F238E27FC236}">
                <a16:creationId xmlns:a16="http://schemas.microsoft.com/office/drawing/2014/main" id="{C5923B48-24A4-4668-9A79-BA033D7A9B1E}"/>
              </a:ext>
            </a:extLst>
          </p:cNvPr>
          <p:cNvSpPr txBox="1"/>
          <p:nvPr/>
        </p:nvSpPr>
        <p:spPr>
          <a:xfrm>
            <a:off x="5878235" y="2847684"/>
            <a:ext cx="6094602" cy="646331"/>
          </a:xfrm>
          <a:prstGeom prst="rect">
            <a:avLst/>
          </a:prstGeom>
          <a:noFill/>
        </p:spPr>
        <p:txBody>
          <a:bodyPr wrap="square">
            <a:spAutoFit/>
          </a:bodyPr>
          <a:lstStyle/>
          <a:p>
            <a:r>
              <a:rPr lang="es-ES" b="0" i="0" dirty="0">
                <a:solidFill>
                  <a:srgbClr val="333333"/>
                </a:solidFill>
                <a:effectLst/>
                <a:latin typeface="inter-regular"/>
              </a:rPr>
              <a:t>Para ir a la siguiente sección, presione q seguido de la tecla </a:t>
            </a:r>
            <a:r>
              <a:rPr lang="es-ES" b="0" i="0" dirty="0" err="1">
                <a:solidFill>
                  <a:srgbClr val="333333"/>
                </a:solidFill>
                <a:effectLst/>
                <a:latin typeface="inter-regular"/>
              </a:rPr>
              <a:t>Intro</a:t>
            </a:r>
            <a:r>
              <a:rPr lang="es-ES" b="0" i="0" dirty="0">
                <a:solidFill>
                  <a:srgbClr val="333333"/>
                </a:solidFill>
                <a:effectLst/>
                <a:latin typeface="inter-regular"/>
              </a:rPr>
              <a:t> y se nos dirigirá a la página de abajo de la sección 2.</a:t>
            </a:r>
            <a:endParaRPr lang="es-ES" dirty="0"/>
          </a:p>
        </p:txBody>
      </p:sp>
      <p:pic>
        <p:nvPicPr>
          <p:cNvPr id="13" name="Imagen 12">
            <a:extLst>
              <a:ext uri="{FF2B5EF4-FFF2-40B4-BE49-F238E27FC236}">
                <a16:creationId xmlns:a16="http://schemas.microsoft.com/office/drawing/2014/main" id="{DD21865D-B4A3-461F-A720-5B7A19E342DC}"/>
              </a:ext>
            </a:extLst>
          </p:cNvPr>
          <p:cNvPicPr>
            <a:picLocks noChangeAspect="1"/>
          </p:cNvPicPr>
          <p:nvPr/>
        </p:nvPicPr>
        <p:blipFill rotWithShape="1">
          <a:blip r:embed="rId4"/>
          <a:srcRect l="35229" t="29358" r="35047" b="23425"/>
          <a:stretch/>
        </p:blipFill>
        <p:spPr>
          <a:xfrm>
            <a:off x="6807318" y="3519384"/>
            <a:ext cx="3624045" cy="3238150"/>
          </a:xfrm>
          <a:prstGeom prst="rect">
            <a:avLst/>
          </a:prstGeom>
        </p:spPr>
      </p:pic>
    </p:spTree>
    <p:extLst>
      <p:ext uri="{BB962C8B-B14F-4D97-AF65-F5344CB8AC3E}">
        <p14:creationId xmlns:p14="http://schemas.microsoft.com/office/powerpoint/2010/main" val="579225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C6B300E-ABE4-4617-A974-D1D255E12A05}"/>
              </a:ext>
            </a:extLst>
          </p:cNvPr>
          <p:cNvSpPr txBox="1"/>
          <p:nvPr/>
        </p:nvSpPr>
        <p:spPr>
          <a:xfrm>
            <a:off x="866163" y="410628"/>
            <a:ext cx="6094602" cy="923330"/>
          </a:xfrm>
          <a:prstGeom prst="rect">
            <a:avLst/>
          </a:prstGeom>
          <a:noFill/>
        </p:spPr>
        <p:txBody>
          <a:bodyPr wrap="square">
            <a:spAutoFit/>
          </a:bodyPr>
          <a:lstStyle/>
          <a:p>
            <a:pPr algn="just"/>
            <a:r>
              <a:rPr lang="es-ES" b="0" i="0" dirty="0">
                <a:solidFill>
                  <a:srgbClr val="610B38"/>
                </a:solidFill>
                <a:effectLst/>
                <a:latin typeface="erdana"/>
              </a:rPr>
              <a:t>Linux </a:t>
            </a:r>
            <a:r>
              <a:rPr lang="es-ES" dirty="0" err="1">
                <a:solidFill>
                  <a:srgbClr val="610B38"/>
                </a:solidFill>
                <a:latin typeface="erdana"/>
              </a:rPr>
              <a:t>man</a:t>
            </a:r>
            <a:r>
              <a:rPr lang="es-ES" dirty="0">
                <a:solidFill>
                  <a:srgbClr val="610B38"/>
                </a:solidFill>
                <a:latin typeface="erdana"/>
              </a:rPr>
              <a:t> </a:t>
            </a:r>
            <a:r>
              <a:rPr lang="es-ES" b="0" i="0" dirty="0">
                <a:solidFill>
                  <a:srgbClr val="610B38"/>
                </a:solidFill>
                <a:effectLst/>
                <a:latin typeface="erdana"/>
              </a:rPr>
              <a:t>-</a:t>
            </a:r>
            <a:r>
              <a:rPr lang="es-ES" b="0" i="0" dirty="0" err="1">
                <a:solidFill>
                  <a:srgbClr val="610B38"/>
                </a:solidFill>
                <a:effectLst/>
                <a:latin typeface="erdana"/>
              </a:rPr>
              <a:t>aw</a:t>
            </a:r>
            <a:endParaRPr lang="es-ES" b="0" i="0" dirty="0">
              <a:solidFill>
                <a:srgbClr val="610B38"/>
              </a:solidFill>
              <a:effectLst/>
              <a:latin typeface="erdana"/>
            </a:endParaRPr>
          </a:p>
          <a:p>
            <a:pPr algn="just"/>
            <a:r>
              <a:rPr lang="es-ES" b="0" i="0" dirty="0">
                <a:solidFill>
                  <a:srgbClr val="333333"/>
                </a:solidFill>
                <a:effectLst/>
                <a:latin typeface="inter-regular"/>
              </a:rPr>
              <a:t>Este comando se usa para ver todas las secciones de un tema en particular en una página de manual.</a:t>
            </a:r>
            <a:endParaRPr lang="es-ES" dirty="0"/>
          </a:p>
        </p:txBody>
      </p:sp>
      <p:sp>
        <p:nvSpPr>
          <p:cNvPr id="7" name="CuadroTexto 6">
            <a:extLst>
              <a:ext uri="{FF2B5EF4-FFF2-40B4-BE49-F238E27FC236}">
                <a16:creationId xmlns:a16="http://schemas.microsoft.com/office/drawing/2014/main" id="{7E49851B-0255-4164-918C-041637F847C4}"/>
              </a:ext>
            </a:extLst>
          </p:cNvPr>
          <p:cNvSpPr txBox="1"/>
          <p:nvPr/>
        </p:nvSpPr>
        <p:spPr>
          <a:xfrm>
            <a:off x="866163" y="5288286"/>
            <a:ext cx="10056303" cy="646331"/>
          </a:xfrm>
          <a:prstGeom prst="rect">
            <a:avLst/>
          </a:prstGeom>
          <a:noFill/>
        </p:spPr>
        <p:txBody>
          <a:bodyPr wrap="square">
            <a:spAutoFit/>
          </a:bodyPr>
          <a:lstStyle/>
          <a:p>
            <a:r>
              <a:rPr lang="es-ES" b="0" i="0" dirty="0">
                <a:solidFill>
                  <a:srgbClr val="333333"/>
                </a:solidFill>
                <a:effectLst/>
                <a:latin typeface="inter-regular"/>
              </a:rPr>
              <a:t>Hay dos secciones para el comando '</a:t>
            </a:r>
            <a:r>
              <a:rPr lang="es-ES" b="0" i="0" dirty="0" err="1">
                <a:solidFill>
                  <a:srgbClr val="333333"/>
                </a:solidFill>
                <a:effectLst/>
                <a:latin typeface="inter-regular"/>
              </a:rPr>
              <a:t>chmod</a:t>
            </a:r>
            <a:r>
              <a:rPr lang="es-ES" b="0" i="0" dirty="0">
                <a:solidFill>
                  <a:srgbClr val="333333"/>
                </a:solidFill>
                <a:effectLst/>
                <a:latin typeface="inter-regular"/>
              </a:rPr>
              <a:t>' como puede ver arriba. Entonces puede elegir cualquiera de las secciones (1) que son programas ejecutables o (2) que son llamadas al sistema.</a:t>
            </a:r>
            <a:endParaRPr lang="es-ES" dirty="0"/>
          </a:p>
        </p:txBody>
      </p:sp>
      <p:pic>
        <p:nvPicPr>
          <p:cNvPr id="9" name="Imagen 8">
            <a:extLst>
              <a:ext uri="{FF2B5EF4-FFF2-40B4-BE49-F238E27FC236}">
                <a16:creationId xmlns:a16="http://schemas.microsoft.com/office/drawing/2014/main" id="{D0D88DE1-E18A-446E-91B0-20876B970B6F}"/>
              </a:ext>
            </a:extLst>
          </p:cNvPr>
          <p:cNvPicPr>
            <a:picLocks noChangeAspect="1"/>
          </p:cNvPicPr>
          <p:nvPr/>
        </p:nvPicPr>
        <p:blipFill rotWithShape="1">
          <a:blip r:embed="rId2"/>
          <a:srcRect l="34954" t="29725" r="35046" b="23547"/>
          <a:stretch/>
        </p:blipFill>
        <p:spPr>
          <a:xfrm>
            <a:off x="3447875" y="1622297"/>
            <a:ext cx="3657600" cy="3204595"/>
          </a:xfrm>
          <a:prstGeom prst="rect">
            <a:avLst/>
          </a:prstGeom>
        </p:spPr>
      </p:pic>
    </p:spTree>
    <p:extLst>
      <p:ext uri="{BB962C8B-B14F-4D97-AF65-F5344CB8AC3E}">
        <p14:creationId xmlns:p14="http://schemas.microsoft.com/office/powerpoint/2010/main" val="2650064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6F91349-7B9C-4A51-B368-962953ED9B38}"/>
              </a:ext>
            </a:extLst>
          </p:cNvPr>
          <p:cNvSpPr txBox="1"/>
          <p:nvPr/>
        </p:nvSpPr>
        <p:spPr>
          <a:xfrm>
            <a:off x="891330" y="574132"/>
            <a:ext cx="10064692" cy="1200329"/>
          </a:xfrm>
          <a:prstGeom prst="rect">
            <a:avLst/>
          </a:prstGeom>
          <a:noFill/>
        </p:spPr>
        <p:txBody>
          <a:bodyPr wrap="square">
            <a:spAutoFit/>
          </a:bodyPr>
          <a:lstStyle/>
          <a:p>
            <a:pPr algn="just"/>
            <a:r>
              <a:rPr lang="es-ES" b="0" i="0" dirty="0">
                <a:solidFill>
                  <a:srgbClr val="610B38"/>
                </a:solidFill>
                <a:effectLst/>
                <a:latin typeface="erdana"/>
              </a:rPr>
              <a:t>Linux </a:t>
            </a:r>
            <a:r>
              <a:rPr lang="es-ES" b="0" i="0" dirty="0" err="1">
                <a:solidFill>
                  <a:srgbClr val="610B38"/>
                </a:solidFill>
                <a:effectLst/>
                <a:latin typeface="erdana"/>
              </a:rPr>
              <a:t>man</a:t>
            </a:r>
            <a:r>
              <a:rPr lang="es-ES" b="0" i="0" dirty="0">
                <a:solidFill>
                  <a:srgbClr val="610B38"/>
                </a:solidFill>
                <a:effectLst/>
                <a:latin typeface="erdana"/>
              </a:rPr>
              <a:t> -f (qué es)</a:t>
            </a:r>
          </a:p>
          <a:p>
            <a:pPr algn="just"/>
            <a:r>
              <a:rPr lang="es-ES" b="0" i="0" dirty="0">
                <a:solidFill>
                  <a:srgbClr val="333333"/>
                </a:solidFill>
                <a:effectLst/>
                <a:latin typeface="inter-regular"/>
              </a:rPr>
              <a:t>Este comando funciona como el comando 'qué es', que estudiaremos en secciones posteriores. Busca el nombre de la página del manual para un comando dado y muestra el resultado con una breve descripción sobre la página del manual en particular.</a:t>
            </a:r>
          </a:p>
        </p:txBody>
      </p:sp>
      <p:pic>
        <p:nvPicPr>
          <p:cNvPr id="5" name="Imagen 4">
            <a:extLst>
              <a:ext uri="{FF2B5EF4-FFF2-40B4-BE49-F238E27FC236}">
                <a16:creationId xmlns:a16="http://schemas.microsoft.com/office/drawing/2014/main" id="{76A06CDB-6276-4265-8435-E5B3FC8C8B9B}"/>
              </a:ext>
            </a:extLst>
          </p:cNvPr>
          <p:cNvPicPr>
            <a:picLocks noChangeAspect="1"/>
          </p:cNvPicPr>
          <p:nvPr/>
        </p:nvPicPr>
        <p:blipFill rotWithShape="1">
          <a:blip r:embed="rId2"/>
          <a:srcRect l="42041" t="35352" r="27752" b="17553"/>
          <a:stretch/>
        </p:blipFill>
        <p:spPr>
          <a:xfrm>
            <a:off x="3221371" y="2009866"/>
            <a:ext cx="3682767" cy="3229762"/>
          </a:xfrm>
          <a:prstGeom prst="rect">
            <a:avLst/>
          </a:prstGeom>
        </p:spPr>
      </p:pic>
      <p:sp>
        <p:nvSpPr>
          <p:cNvPr id="7" name="CuadroTexto 6">
            <a:extLst>
              <a:ext uri="{FF2B5EF4-FFF2-40B4-BE49-F238E27FC236}">
                <a16:creationId xmlns:a16="http://schemas.microsoft.com/office/drawing/2014/main" id="{FA1F4A0A-9463-4764-B085-50AE53EABE9D}"/>
              </a:ext>
            </a:extLst>
          </p:cNvPr>
          <p:cNvSpPr txBox="1"/>
          <p:nvPr/>
        </p:nvSpPr>
        <p:spPr>
          <a:xfrm>
            <a:off x="891330" y="5716908"/>
            <a:ext cx="10182138" cy="369332"/>
          </a:xfrm>
          <a:prstGeom prst="rect">
            <a:avLst/>
          </a:prstGeom>
          <a:noFill/>
        </p:spPr>
        <p:txBody>
          <a:bodyPr wrap="square">
            <a:spAutoFit/>
          </a:bodyPr>
          <a:lstStyle/>
          <a:p>
            <a:r>
              <a:rPr lang="es-ES" b="0" i="0" dirty="0">
                <a:solidFill>
                  <a:srgbClr val="333333"/>
                </a:solidFill>
                <a:effectLst/>
                <a:latin typeface="inter-regular"/>
              </a:rPr>
              <a:t>El ejemplo anterior muestra todas las páginas del manual junto con una breve descripción de esa página.</a:t>
            </a:r>
            <a:endParaRPr lang="es-ES" dirty="0"/>
          </a:p>
        </p:txBody>
      </p:sp>
    </p:spTree>
    <p:extLst>
      <p:ext uri="{BB962C8B-B14F-4D97-AF65-F5344CB8AC3E}">
        <p14:creationId xmlns:p14="http://schemas.microsoft.com/office/powerpoint/2010/main" val="2815895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DDFF5A8-603D-4007-9B83-7A739C9134E9}"/>
              </a:ext>
            </a:extLst>
          </p:cNvPr>
          <p:cNvSpPr txBox="1"/>
          <p:nvPr/>
        </p:nvSpPr>
        <p:spPr>
          <a:xfrm>
            <a:off x="799051" y="414416"/>
            <a:ext cx="10182137" cy="2031325"/>
          </a:xfrm>
          <a:prstGeom prst="rect">
            <a:avLst/>
          </a:prstGeom>
          <a:noFill/>
        </p:spPr>
        <p:txBody>
          <a:bodyPr wrap="square">
            <a:spAutoFit/>
          </a:bodyPr>
          <a:lstStyle/>
          <a:p>
            <a:pPr algn="just"/>
            <a:r>
              <a:rPr lang="es-ES" b="0" i="0" dirty="0">
                <a:solidFill>
                  <a:srgbClr val="610B38"/>
                </a:solidFill>
                <a:effectLst/>
                <a:latin typeface="erdana"/>
              </a:rPr>
              <a:t>Linux </a:t>
            </a:r>
            <a:r>
              <a:rPr lang="es-ES" b="0" i="0" dirty="0" err="1">
                <a:solidFill>
                  <a:srgbClr val="610B38"/>
                </a:solidFill>
                <a:effectLst/>
                <a:latin typeface="erdana"/>
              </a:rPr>
              <a:t>man</a:t>
            </a:r>
            <a:r>
              <a:rPr lang="es-ES" b="0" i="0" dirty="0">
                <a:solidFill>
                  <a:srgbClr val="610B38"/>
                </a:solidFill>
                <a:effectLst/>
                <a:latin typeface="erdana"/>
              </a:rPr>
              <a:t> -k (a propósito)</a:t>
            </a:r>
          </a:p>
          <a:p>
            <a:pPr algn="just"/>
            <a:r>
              <a:rPr lang="es-ES" b="0" i="0" dirty="0">
                <a:solidFill>
                  <a:srgbClr val="333333"/>
                </a:solidFill>
                <a:effectLst/>
                <a:latin typeface="inter-regular"/>
              </a:rPr>
              <a:t>Este comando mostrará todo tipo de resultados relacionados con su búsqueda de palabras clave en la página de manual, tal como lo hace </a:t>
            </a:r>
            <a:r>
              <a:rPr lang="es-ES" b="0" i="0" dirty="0" err="1">
                <a:solidFill>
                  <a:srgbClr val="333333"/>
                </a:solidFill>
                <a:effectLst/>
                <a:latin typeface="inter-regular"/>
              </a:rPr>
              <a:t>apropos</a:t>
            </a:r>
            <a:r>
              <a:rPr lang="es-ES" b="0" i="0" dirty="0">
                <a:solidFill>
                  <a:srgbClr val="333333"/>
                </a:solidFill>
                <a:effectLst/>
                <a:latin typeface="inter-regular"/>
              </a:rPr>
              <a:t> (que estudiaremos en secciones posteriores). Puede ser útil en el caso de que no sepa el nombre exacto de un comando.</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El resultado se mostrará en un formato con título, número de sección y su descripción como se muestra a continuación. </a:t>
            </a:r>
            <a:r>
              <a:rPr lang="es-ES" b="0" i="0" dirty="0" err="1">
                <a:solidFill>
                  <a:srgbClr val="333333"/>
                </a:solidFill>
                <a:effectLst/>
                <a:latin typeface="inter-regular"/>
              </a:rPr>
              <a:t>Apropos</a:t>
            </a:r>
            <a:r>
              <a:rPr lang="es-ES" b="0" i="0" dirty="0">
                <a:solidFill>
                  <a:srgbClr val="333333"/>
                </a:solidFill>
                <a:effectLst/>
                <a:latin typeface="inter-regular"/>
              </a:rPr>
              <a:t> no distingue entre mayúsculas y minúsculas, lo que lo hace más cómodo de usar.</a:t>
            </a:r>
          </a:p>
        </p:txBody>
      </p:sp>
      <p:pic>
        <p:nvPicPr>
          <p:cNvPr id="5" name="Imagen 4">
            <a:extLst>
              <a:ext uri="{FF2B5EF4-FFF2-40B4-BE49-F238E27FC236}">
                <a16:creationId xmlns:a16="http://schemas.microsoft.com/office/drawing/2014/main" id="{7EF065A0-29D6-41C1-B2CF-3670077D121A}"/>
              </a:ext>
            </a:extLst>
          </p:cNvPr>
          <p:cNvPicPr>
            <a:picLocks noChangeAspect="1"/>
          </p:cNvPicPr>
          <p:nvPr/>
        </p:nvPicPr>
        <p:blipFill rotWithShape="1">
          <a:blip r:embed="rId2"/>
          <a:srcRect l="42110" t="35662" r="28096" b="18165"/>
          <a:stretch/>
        </p:blipFill>
        <p:spPr>
          <a:xfrm>
            <a:off x="3171039" y="2714187"/>
            <a:ext cx="3632433" cy="3166495"/>
          </a:xfrm>
          <a:prstGeom prst="rect">
            <a:avLst/>
          </a:prstGeom>
        </p:spPr>
      </p:pic>
    </p:spTree>
    <p:extLst>
      <p:ext uri="{BB962C8B-B14F-4D97-AF65-F5344CB8AC3E}">
        <p14:creationId xmlns:p14="http://schemas.microsoft.com/office/powerpoint/2010/main" val="107499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6B1D065-766B-4BE6-AA97-E5892FDF912B}"/>
              </a:ext>
            </a:extLst>
          </p:cNvPr>
          <p:cNvSpPr txBox="1"/>
          <p:nvPr/>
        </p:nvSpPr>
        <p:spPr>
          <a:xfrm>
            <a:off x="1191237" y="774333"/>
            <a:ext cx="9504726" cy="4524315"/>
          </a:xfrm>
          <a:prstGeom prst="rect">
            <a:avLst/>
          </a:prstGeom>
          <a:noFill/>
        </p:spPr>
        <p:txBody>
          <a:bodyPr wrap="square">
            <a:spAutoFit/>
          </a:bodyPr>
          <a:lstStyle/>
          <a:p>
            <a:pPr algn="just"/>
            <a:r>
              <a:rPr lang="es-ES" b="0" i="0" dirty="0">
                <a:solidFill>
                  <a:srgbClr val="610B38"/>
                </a:solidFill>
                <a:effectLst/>
                <a:latin typeface="erdana"/>
              </a:rPr>
              <a:t>Directorio de inicio de Linux</a:t>
            </a:r>
          </a:p>
          <a:p>
            <a:pPr algn="just"/>
            <a:r>
              <a:rPr lang="es-ES" b="0" i="0" dirty="0">
                <a:solidFill>
                  <a:srgbClr val="333333"/>
                </a:solidFill>
                <a:effectLst/>
                <a:latin typeface="inter-regular"/>
              </a:rPr>
              <a:t>El directorio de inicio de Linux es un directorio para un usuario particular del sistema y consta de archivos individuales. También se le conoce como el </a:t>
            </a:r>
            <a:r>
              <a:rPr lang="es-ES" b="1" i="0" dirty="0">
                <a:solidFill>
                  <a:srgbClr val="333333"/>
                </a:solidFill>
                <a:effectLst/>
                <a:latin typeface="inter-bold"/>
              </a:rPr>
              <a:t>directorio de inicio de sesión</a:t>
            </a:r>
            <a:r>
              <a:rPr lang="es-ES" b="0" i="0" dirty="0">
                <a:solidFill>
                  <a:srgbClr val="333333"/>
                </a:solidFill>
                <a:effectLst/>
                <a:latin typeface="inter-regular"/>
              </a:rPr>
              <a:t> . Este es el primer lugar que ocurre después de iniciar sesión en un sistema Linux. Se crea automáticamente como </a:t>
            </a:r>
            <a:r>
              <a:rPr lang="es-ES" b="1" i="0" dirty="0">
                <a:solidFill>
                  <a:srgbClr val="333333"/>
                </a:solidFill>
                <a:effectLst/>
                <a:latin typeface="inter-bold"/>
              </a:rPr>
              <a:t>"/home"</a:t>
            </a:r>
            <a:r>
              <a:rPr lang="es-ES" b="0" i="0" dirty="0">
                <a:solidFill>
                  <a:srgbClr val="333333"/>
                </a:solidFill>
                <a:effectLst/>
                <a:latin typeface="inter-regular"/>
              </a:rPr>
              <a:t> para cada usuario en el directorio. Es un subdirectorio estándar del directorio raíz. El directorio raíz contiene todos los demás directorios, subdirectorios y archivos del sistema. Se denota con una barra diagonal (/).</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El directorio de inicio se puede decir como un espacio de trabajo personal para todos los usuarios, excepto para </a:t>
            </a:r>
            <a:r>
              <a:rPr lang="es-ES" b="0" i="0" dirty="0" err="1">
                <a:solidFill>
                  <a:srgbClr val="333333"/>
                </a:solidFill>
                <a:effectLst/>
                <a:latin typeface="inter-regular"/>
              </a:rPr>
              <a:t>root</a:t>
            </a:r>
            <a:r>
              <a:rPr lang="es-ES" b="0" i="0" dirty="0">
                <a:solidFill>
                  <a:srgbClr val="333333"/>
                </a:solidFill>
                <a:effectLst/>
                <a:latin typeface="inter-regular"/>
              </a:rPr>
              <a:t>. Hay un directorio separado para cada usuario. Por ejemplo, dos usuarios 'jtp1' y 'jtp2' tendrán directorios como "/home/jtp1" y "/home/jtp2". Estos usuarios tendrán todos los derechos en sus archivos de directorio.</a:t>
            </a:r>
          </a:p>
          <a:p>
            <a:pPr algn="just"/>
            <a:endParaRPr lang="es-ES" b="0" i="0" dirty="0">
              <a:solidFill>
                <a:srgbClr val="333333"/>
              </a:solidFill>
              <a:effectLst/>
              <a:latin typeface="inter-regular"/>
            </a:endParaRPr>
          </a:p>
          <a:p>
            <a:pPr algn="just"/>
            <a:r>
              <a:rPr lang="es-ES" b="0" i="0" dirty="0">
                <a:solidFill>
                  <a:srgbClr val="333333"/>
                </a:solidFill>
                <a:effectLst/>
                <a:latin typeface="inter-regular"/>
              </a:rPr>
              <a:t>El usuario raíz (administrativo) es el único usuario que tiene su directorio de inicio en una ubicación diferente de manera predeterminada. La ruta del usuario </a:t>
            </a:r>
            <a:r>
              <a:rPr lang="es-ES" b="0" i="0" dirty="0" err="1">
                <a:solidFill>
                  <a:srgbClr val="333333"/>
                </a:solidFill>
                <a:effectLst/>
                <a:latin typeface="inter-regular"/>
              </a:rPr>
              <a:t>root</a:t>
            </a:r>
            <a:r>
              <a:rPr lang="es-ES" b="0" i="0" dirty="0">
                <a:solidFill>
                  <a:srgbClr val="333333"/>
                </a:solidFill>
                <a:effectLst/>
                <a:latin typeface="inter-regular"/>
              </a:rPr>
              <a:t> es '/</a:t>
            </a:r>
            <a:r>
              <a:rPr lang="es-ES" b="0" i="0" dirty="0" err="1">
                <a:solidFill>
                  <a:srgbClr val="333333"/>
                </a:solidFill>
                <a:effectLst/>
                <a:latin typeface="inter-regular"/>
              </a:rPr>
              <a:t>root</a:t>
            </a:r>
            <a:r>
              <a:rPr lang="es-ES" b="0" i="0" dirty="0">
                <a:solidFill>
                  <a:srgbClr val="333333"/>
                </a:solidFill>
                <a:effectLst/>
                <a:latin typeface="inter-regular"/>
              </a:rPr>
              <a:t>/', donde tiene control sobre todos los directorios y archivos.</a:t>
            </a:r>
          </a:p>
        </p:txBody>
      </p:sp>
    </p:spTree>
    <p:extLst>
      <p:ext uri="{BB962C8B-B14F-4D97-AF65-F5344CB8AC3E}">
        <p14:creationId xmlns:p14="http://schemas.microsoft.com/office/powerpoint/2010/main" val="2828980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C8A906E-86D7-406A-81E8-80FB80E0075A}"/>
              </a:ext>
            </a:extLst>
          </p:cNvPr>
          <p:cNvSpPr txBox="1"/>
          <p:nvPr/>
        </p:nvSpPr>
        <p:spPr>
          <a:xfrm>
            <a:off x="664828" y="259842"/>
            <a:ext cx="6094602" cy="369332"/>
          </a:xfrm>
          <a:prstGeom prst="rect">
            <a:avLst/>
          </a:prstGeom>
          <a:noFill/>
        </p:spPr>
        <p:txBody>
          <a:bodyPr wrap="square">
            <a:spAutoFit/>
          </a:bodyPr>
          <a:lstStyle/>
          <a:p>
            <a:pPr algn="just"/>
            <a:r>
              <a:rPr lang="es-ES" b="0" i="0" dirty="0">
                <a:solidFill>
                  <a:srgbClr val="610B38"/>
                </a:solidFill>
                <a:effectLst/>
                <a:latin typeface="erdana"/>
              </a:rPr>
              <a:t>Linux </a:t>
            </a:r>
            <a:r>
              <a:rPr lang="es-ES" b="0" i="0" dirty="0" err="1">
                <a:solidFill>
                  <a:srgbClr val="610B38"/>
                </a:solidFill>
                <a:effectLst/>
                <a:latin typeface="erdana"/>
              </a:rPr>
              <a:t>whereis</a:t>
            </a:r>
            <a:r>
              <a:rPr lang="es-ES" b="0" i="0" dirty="0">
                <a:solidFill>
                  <a:srgbClr val="610B38"/>
                </a:solidFill>
                <a:effectLst/>
                <a:latin typeface="erdana"/>
              </a:rPr>
              <a:t> -m</a:t>
            </a:r>
          </a:p>
        </p:txBody>
      </p:sp>
      <p:sp>
        <p:nvSpPr>
          <p:cNvPr id="5" name="CuadroTexto 4">
            <a:extLst>
              <a:ext uri="{FF2B5EF4-FFF2-40B4-BE49-F238E27FC236}">
                <a16:creationId xmlns:a16="http://schemas.microsoft.com/office/drawing/2014/main" id="{C1CA0D17-ADE5-432B-BA34-82B094B7536F}"/>
              </a:ext>
            </a:extLst>
          </p:cNvPr>
          <p:cNvSpPr txBox="1"/>
          <p:nvPr/>
        </p:nvSpPr>
        <p:spPr>
          <a:xfrm>
            <a:off x="1856064" y="1023294"/>
            <a:ext cx="7489271" cy="369332"/>
          </a:xfrm>
          <a:prstGeom prst="rect">
            <a:avLst/>
          </a:prstGeom>
          <a:noFill/>
        </p:spPr>
        <p:txBody>
          <a:bodyPr wrap="square">
            <a:spAutoFit/>
          </a:bodyPr>
          <a:lstStyle/>
          <a:p>
            <a:r>
              <a:rPr lang="es-ES" b="0" i="0" dirty="0">
                <a:solidFill>
                  <a:srgbClr val="333333"/>
                </a:solidFill>
                <a:effectLst/>
                <a:latin typeface="inter-regular"/>
              </a:rPr>
              <a:t>Este comando se utiliza para encontrar la ubicación de una página de manual.</a:t>
            </a:r>
            <a:endParaRPr lang="es-ES" dirty="0"/>
          </a:p>
        </p:txBody>
      </p:sp>
      <p:pic>
        <p:nvPicPr>
          <p:cNvPr id="7" name="Imagen 6">
            <a:extLst>
              <a:ext uri="{FF2B5EF4-FFF2-40B4-BE49-F238E27FC236}">
                <a16:creationId xmlns:a16="http://schemas.microsoft.com/office/drawing/2014/main" id="{872723AC-3EED-47A6-A450-7CE59F795283}"/>
              </a:ext>
            </a:extLst>
          </p:cNvPr>
          <p:cNvPicPr>
            <a:picLocks noChangeAspect="1"/>
          </p:cNvPicPr>
          <p:nvPr/>
        </p:nvPicPr>
        <p:blipFill rotWithShape="1">
          <a:blip r:embed="rId2"/>
          <a:srcRect l="42316" t="35474" r="27959" b="18042"/>
          <a:stretch/>
        </p:blipFill>
        <p:spPr>
          <a:xfrm>
            <a:off x="3135386" y="1778357"/>
            <a:ext cx="3624044" cy="3187818"/>
          </a:xfrm>
          <a:prstGeom prst="rect">
            <a:avLst/>
          </a:prstGeom>
        </p:spPr>
      </p:pic>
    </p:spTree>
    <p:extLst>
      <p:ext uri="{BB962C8B-B14F-4D97-AF65-F5344CB8AC3E}">
        <p14:creationId xmlns:p14="http://schemas.microsoft.com/office/powerpoint/2010/main" val="705246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8DA08D1-C3B1-48FD-A037-E55583A39079}"/>
              </a:ext>
            </a:extLst>
          </p:cNvPr>
          <p:cNvSpPr txBox="1"/>
          <p:nvPr/>
        </p:nvSpPr>
        <p:spPr>
          <a:xfrm>
            <a:off x="857774" y="465076"/>
            <a:ext cx="10198916" cy="1200329"/>
          </a:xfrm>
          <a:prstGeom prst="rect">
            <a:avLst/>
          </a:prstGeom>
          <a:noFill/>
        </p:spPr>
        <p:txBody>
          <a:bodyPr wrap="square">
            <a:spAutoFit/>
          </a:bodyPr>
          <a:lstStyle/>
          <a:p>
            <a:pPr algn="just"/>
            <a:r>
              <a:rPr lang="es-ES" b="0" i="0" dirty="0">
                <a:solidFill>
                  <a:srgbClr val="610B38"/>
                </a:solidFill>
                <a:effectLst/>
                <a:latin typeface="erdana"/>
              </a:rPr>
              <a:t>Comando de contenido de archivos de Linux</a:t>
            </a:r>
          </a:p>
          <a:p>
            <a:pPr algn="just"/>
            <a:r>
              <a:rPr lang="es-ES" b="0" i="0" dirty="0">
                <a:solidFill>
                  <a:srgbClr val="333333"/>
                </a:solidFill>
                <a:effectLst/>
                <a:latin typeface="inter-regular"/>
              </a:rPr>
              <a:t>Hay muchos comandos que ayudan a ver el contenido de un archivo. Ahora veremos algunos de los comandos como head, tac, </a:t>
            </a:r>
            <a:r>
              <a:rPr lang="es-ES" b="0" i="0" dirty="0" err="1">
                <a:solidFill>
                  <a:srgbClr val="333333"/>
                </a:solidFill>
                <a:effectLst/>
                <a:latin typeface="inter-regular"/>
              </a:rPr>
              <a:t>cat</a:t>
            </a:r>
            <a:r>
              <a:rPr lang="es-ES" b="0" i="0" dirty="0">
                <a:solidFill>
                  <a:srgbClr val="333333"/>
                </a:solidFill>
                <a:effectLst/>
                <a:latin typeface="inter-regular"/>
              </a:rPr>
              <a:t>, </a:t>
            </a:r>
            <a:r>
              <a:rPr lang="es-ES" b="0" i="0" dirty="0" err="1">
                <a:solidFill>
                  <a:srgbClr val="333333"/>
                </a:solidFill>
                <a:effectLst/>
                <a:latin typeface="inter-regular"/>
              </a:rPr>
              <a:t>less</a:t>
            </a:r>
            <a:r>
              <a:rPr lang="es-ES" b="0" i="0" dirty="0">
                <a:solidFill>
                  <a:srgbClr val="333333"/>
                </a:solidFill>
                <a:effectLst/>
                <a:latin typeface="inter-regular"/>
              </a:rPr>
              <a:t> &amp; more y </a:t>
            </a:r>
            <a:r>
              <a:rPr lang="es-ES" b="0" i="0" dirty="0" err="1">
                <a:solidFill>
                  <a:srgbClr val="333333"/>
                </a:solidFill>
                <a:effectLst/>
                <a:latin typeface="inter-regular"/>
              </a:rPr>
              <a:t>strings</a:t>
            </a:r>
            <a:r>
              <a:rPr lang="es-ES" b="0" i="0" dirty="0">
                <a:solidFill>
                  <a:srgbClr val="333333"/>
                </a:solidFill>
                <a:effectLst/>
                <a:latin typeface="inter-regular"/>
              </a:rPr>
              <a:t>.</a:t>
            </a:r>
          </a:p>
          <a:p>
            <a:pPr algn="just"/>
            <a:r>
              <a:rPr lang="es-ES" b="0" i="0" dirty="0">
                <a:solidFill>
                  <a:srgbClr val="333333"/>
                </a:solidFill>
                <a:effectLst/>
                <a:latin typeface="inter-regular"/>
              </a:rPr>
              <a:t>Discutiremos sobre los siguientes contenidos de archivo que se dan en la tabla:</a:t>
            </a:r>
          </a:p>
        </p:txBody>
      </p:sp>
      <p:graphicFrame>
        <p:nvGraphicFramePr>
          <p:cNvPr id="4" name="Tabla 3">
            <a:extLst>
              <a:ext uri="{FF2B5EF4-FFF2-40B4-BE49-F238E27FC236}">
                <a16:creationId xmlns:a16="http://schemas.microsoft.com/office/drawing/2014/main" id="{9F901B8D-BAF8-4A73-B814-FAD76CD9A2C9}"/>
              </a:ext>
            </a:extLst>
          </p:cNvPr>
          <p:cNvGraphicFramePr>
            <a:graphicFrameLocks noGrp="1"/>
          </p:cNvGraphicFramePr>
          <p:nvPr>
            <p:extLst>
              <p:ext uri="{D42A27DB-BD31-4B8C-83A1-F6EECF244321}">
                <p14:modId xmlns:p14="http://schemas.microsoft.com/office/powerpoint/2010/main" val="3210665629"/>
              </p:ext>
            </p:extLst>
          </p:nvPr>
        </p:nvGraphicFramePr>
        <p:xfrm>
          <a:off x="1030272" y="2195354"/>
          <a:ext cx="10131456" cy="3611880"/>
        </p:xfrm>
        <a:graphic>
          <a:graphicData uri="http://schemas.openxmlformats.org/drawingml/2006/table">
            <a:tbl>
              <a:tblPr>
                <a:tableStyleId>{775DCB02-9BB8-47FD-8907-85C794F793BA}</a:tableStyleId>
              </a:tblPr>
              <a:tblGrid>
                <a:gridCol w="2115600">
                  <a:extLst>
                    <a:ext uri="{9D8B030D-6E8A-4147-A177-3AD203B41FA5}">
                      <a16:colId xmlns:a16="http://schemas.microsoft.com/office/drawing/2014/main" val="3670195901"/>
                    </a:ext>
                  </a:extLst>
                </a:gridCol>
                <a:gridCol w="8015856">
                  <a:extLst>
                    <a:ext uri="{9D8B030D-6E8A-4147-A177-3AD203B41FA5}">
                      <a16:colId xmlns:a16="http://schemas.microsoft.com/office/drawing/2014/main" val="1122084261"/>
                    </a:ext>
                  </a:extLst>
                </a:gridCol>
              </a:tblGrid>
              <a:tr h="0">
                <a:tc>
                  <a:txBody>
                    <a:bodyPr/>
                    <a:lstStyle/>
                    <a:p>
                      <a:pPr algn="l" fontAlgn="t"/>
                      <a:r>
                        <a:rPr lang="es-ES">
                          <a:solidFill>
                            <a:srgbClr val="000000"/>
                          </a:solidFill>
                          <a:effectLst/>
                        </a:rPr>
                        <a:t>Comandos</a:t>
                      </a:r>
                      <a:endParaRPr lang="es-ES">
                        <a:solidFill>
                          <a:srgbClr val="000000"/>
                        </a:solidFill>
                        <a:effectLst/>
                        <a:latin typeface="times new roman" panose="02020603050405020304" pitchFamily="18" charset="0"/>
                      </a:endParaRPr>
                    </a:p>
                  </a:txBody>
                  <a:tcPr marL="114300" marR="114300" marT="114300" marB="114300"/>
                </a:tc>
                <a:tc>
                  <a:txBody>
                    <a:bodyPr/>
                    <a:lstStyle/>
                    <a:p>
                      <a:pPr algn="l" fontAlgn="t"/>
                      <a:r>
                        <a:rPr lang="es-ES">
                          <a:solidFill>
                            <a:srgbClr val="000000"/>
                          </a:solidFill>
                          <a:effectLst/>
                        </a:rPr>
                        <a:t>Función</a:t>
                      </a:r>
                      <a:endParaRPr lang="es-ES">
                        <a:solidFill>
                          <a:srgbClr val="000000"/>
                        </a:solidFill>
                        <a:effectLst/>
                        <a:latin typeface="times new roman" panose="02020603050405020304" pitchFamily="18" charset="0"/>
                      </a:endParaRPr>
                    </a:p>
                  </a:txBody>
                  <a:tcPr marL="114300" marR="114300" marT="114300" marB="114300"/>
                </a:tc>
                <a:extLst>
                  <a:ext uri="{0D108BD9-81ED-4DB2-BD59-A6C34878D82A}">
                    <a16:rowId xmlns:a16="http://schemas.microsoft.com/office/drawing/2014/main" val="1937826759"/>
                  </a:ext>
                </a:extLst>
              </a:tr>
              <a:tr h="0">
                <a:tc>
                  <a:txBody>
                    <a:bodyPr/>
                    <a:lstStyle/>
                    <a:p>
                      <a:pPr algn="just" fontAlgn="t"/>
                      <a:r>
                        <a:rPr lang="es-ES" u="none" strike="noStrike" dirty="0">
                          <a:solidFill>
                            <a:srgbClr val="008000"/>
                          </a:solidFill>
                          <a:effectLst/>
                          <a:hlinkClick r:id="rId2"/>
                        </a:rPr>
                        <a:t>head</a:t>
                      </a:r>
                      <a:endParaRPr lang="es-ES" u="none" strike="noStrike" dirty="0">
                        <a:solidFill>
                          <a:srgbClr val="008000"/>
                        </a:solidFill>
                        <a:effectLst/>
                        <a:latin typeface="inter-regular"/>
                        <a:hlinkClick r:id="rId2"/>
                      </a:endParaRPr>
                    </a:p>
                  </a:txBody>
                  <a:tcPr marL="76200" marR="76200" marT="76200" marB="76200"/>
                </a:tc>
                <a:tc>
                  <a:txBody>
                    <a:bodyPr/>
                    <a:lstStyle/>
                    <a:p>
                      <a:pPr algn="just" fontAlgn="t"/>
                      <a:r>
                        <a:rPr lang="es-ES">
                          <a:solidFill>
                            <a:srgbClr val="333333"/>
                          </a:solidFill>
                          <a:effectLst/>
                        </a:rPr>
                        <a:t>Muestra el comienzo de un archivo.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3636951443"/>
                  </a:ext>
                </a:extLst>
              </a:tr>
              <a:tr h="0">
                <a:tc>
                  <a:txBody>
                    <a:bodyPr/>
                    <a:lstStyle/>
                    <a:p>
                      <a:pPr algn="just" fontAlgn="t"/>
                      <a:r>
                        <a:rPr lang="es-ES" u="none" strike="noStrike" dirty="0" err="1">
                          <a:solidFill>
                            <a:srgbClr val="008000"/>
                          </a:solidFill>
                          <a:effectLst/>
                          <a:hlinkClick r:id="rId3"/>
                        </a:rPr>
                        <a:t>tail</a:t>
                      </a:r>
                      <a:endParaRPr lang="es-ES" u="none" strike="noStrike" dirty="0">
                        <a:solidFill>
                          <a:srgbClr val="008000"/>
                        </a:solidFill>
                        <a:effectLst/>
                        <a:latin typeface="inter-regular"/>
                        <a:hlinkClick r:id="rId3"/>
                      </a:endParaRPr>
                    </a:p>
                  </a:txBody>
                  <a:tcPr marL="76200" marR="76200" marT="76200" marB="76200"/>
                </a:tc>
                <a:tc>
                  <a:txBody>
                    <a:bodyPr/>
                    <a:lstStyle/>
                    <a:p>
                      <a:pPr algn="just" fontAlgn="t"/>
                      <a:r>
                        <a:rPr lang="es-ES">
                          <a:solidFill>
                            <a:srgbClr val="333333"/>
                          </a:solidFill>
                          <a:effectLst/>
                        </a:rPr>
                        <a:t>Muestra la última última parte de un archivo.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494416161"/>
                  </a:ext>
                </a:extLst>
              </a:tr>
              <a:tr h="0">
                <a:tc>
                  <a:txBody>
                    <a:bodyPr/>
                    <a:lstStyle/>
                    <a:p>
                      <a:pPr algn="just" fontAlgn="t"/>
                      <a:r>
                        <a:rPr lang="es-ES" u="none" strike="noStrike" dirty="0" err="1">
                          <a:solidFill>
                            <a:srgbClr val="008000"/>
                          </a:solidFill>
                          <a:effectLst/>
                          <a:hlinkClick r:id="rId4"/>
                        </a:rPr>
                        <a:t>cat</a:t>
                      </a:r>
                      <a:endParaRPr lang="es-ES" u="none" strike="noStrike" dirty="0">
                        <a:solidFill>
                          <a:srgbClr val="008000"/>
                        </a:solidFill>
                        <a:effectLst/>
                        <a:latin typeface="inter-regular"/>
                        <a:hlinkClick r:id="rId4"/>
                      </a:endParaRPr>
                    </a:p>
                  </a:txBody>
                  <a:tcPr marL="76200" marR="76200" marT="76200" marB="76200"/>
                </a:tc>
                <a:tc>
                  <a:txBody>
                    <a:bodyPr/>
                    <a:lstStyle/>
                    <a:p>
                      <a:pPr algn="just" fontAlgn="t"/>
                      <a:r>
                        <a:rPr lang="es-ES">
                          <a:solidFill>
                            <a:srgbClr val="333333"/>
                          </a:solidFill>
                          <a:effectLst/>
                        </a:rPr>
                        <a:t>Este comando es polivalente y multi trabajador.</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4256546357"/>
                  </a:ext>
                </a:extLst>
              </a:tr>
              <a:tr h="0">
                <a:tc>
                  <a:txBody>
                    <a:bodyPr/>
                    <a:lstStyle/>
                    <a:p>
                      <a:pPr algn="just" fontAlgn="t"/>
                      <a:r>
                        <a:rPr lang="es-ES" u="none" strike="noStrike" dirty="0">
                          <a:solidFill>
                            <a:srgbClr val="008000"/>
                          </a:solidFill>
                          <a:effectLst/>
                          <a:hlinkClick r:id="rId5"/>
                        </a:rPr>
                        <a:t>tac</a:t>
                      </a:r>
                      <a:endParaRPr lang="es-ES" u="none" strike="noStrike" dirty="0">
                        <a:solidFill>
                          <a:srgbClr val="008000"/>
                        </a:solidFill>
                        <a:effectLst/>
                        <a:latin typeface="inter-regular"/>
                        <a:hlinkClick r:id="rId5"/>
                      </a:endParaRPr>
                    </a:p>
                  </a:txBody>
                  <a:tcPr marL="76200" marR="76200" marT="76200" marB="76200"/>
                </a:tc>
                <a:tc>
                  <a:txBody>
                    <a:bodyPr/>
                    <a:lstStyle/>
                    <a:p>
                      <a:pPr algn="just" fontAlgn="t"/>
                      <a:r>
                        <a:rPr lang="es-ES">
                          <a:solidFill>
                            <a:srgbClr val="333333"/>
                          </a:solidFill>
                          <a:effectLst/>
                        </a:rPr>
                        <a:t>Contrario de gato.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3879656240"/>
                  </a:ext>
                </a:extLst>
              </a:tr>
              <a:tr h="0">
                <a:tc>
                  <a:txBody>
                    <a:bodyPr/>
                    <a:lstStyle/>
                    <a:p>
                      <a:pPr algn="just" fontAlgn="t"/>
                      <a:r>
                        <a:rPr lang="es-ES" u="none" strike="noStrike" dirty="0">
                          <a:solidFill>
                            <a:srgbClr val="008000"/>
                          </a:solidFill>
                          <a:effectLst/>
                          <a:hlinkClick r:id="rId6"/>
                        </a:rPr>
                        <a:t>more</a:t>
                      </a:r>
                      <a:endParaRPr lang="es-ES" u="none" strike="noStrike" dirty="0">
                        <a:solidFill>
                          <a:srgbClr val="008000"/>
                        </a:solidFill>
                        <a:effectLst/>
                        <a:latin typeface="inter-regular"/>
                        <a:hlinkClick r:id="rId6"/>
                      </a:endParaRPr>
                    </a:p>
                  </a:txBody>
                  <a:tcPr marL="76200" marR="76200" marT="76200" marB="76200"/>
                </a:tc>
                <a:tc>
                  <a:txBody>
                    <a:bodyPr/>
                    <a:lstStyle/>
                    <a:p>
                      <a:pPr algn="just" fontAlgn="t"/>
                      <a:r>
                        <a:rPr lang="es-ES">
                          <a:solidFill>
                            <a:srgbClr val="333333"/>
                          </a:solidFill>
                          <a:effectLst/>
                        </a:rPr>
                        <a:t>La línea de comandos muestra el contenido en forma de buscapersonas que está en más formato.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1609802959"/>
                  </a:ext>
                </a:extLst>
              </a:tr>
              <a:tr h="0">
                <a:tc>
                  <a:txBody>
                    <a:bodyPr/>
                    <a:lstStyle/>
                    <a:p>
                      <a:pPr algn="just" fontAlgn="t"/>
                      <a:r>
                        <a:rPr lang="es-ES" u="none" strike="noStrike" dirty="0" err="1">
                          <a:solidFill>
                            <a:srgbClr val="008000"/>
                          </a:solidFill>
                          <a:effectLst/>
                          <a:hlinkClick r:id="rId7"/>
                        </a:rPr>
                        <a:t>less</a:t>
                      </a:r>
                      <a:endParaRPr lang="es-ES" u="none" strike="noStrike" dirty="0">
                        <a:solidFill>
                          <a:srgbClr val="008000"/>
                        </a:solidFill>
                        <a:effectLst/>
                        <a:latin typeface="inter-regular"/>
                        <a:hlinkClick r:id="rId7"/>
                      </a:endParaRPr>
                    </a:p>
                  </a:txBody>
                  <a:tcPr marL="76200" marR="76200" marT="76200" marB="76200"/>
                </a:tc>
                <a:tc>
                  <a:txBody>
                    <a:bodyPr/>
                    <a:lstStyle/>
                    <a:p>
                      <a:pPr algn="just" fontAlgn="t"/>
                      <a:r>
                        <a:rPr lang="es-ES" dirty="0">
                          <a:solidFill>
                            <a:srgbClr val="333333"/>
                          </a:solidFill>
                          <a:effectLst/>
                        </a:rPr>
                        <a:t>La línea de comandos muestra el contenido en forma de buscapersonas que tiene menos formato.</a:t>
                      </a:r>
                      <a:endParaRPr lang="es-ES" dirty="0">
                        <a:solidFill>
                          <a:srgbClr val="333333"/>
                        </a:solidFill>
                        <a:effectLst/>
                        <a:latin typeface="inter-regular"/>
                      </a:endParaRPr>
                    </a:p>
                  </a:txBody>
                  <a:tcPr marL="76200" marR="76200" marT="76200" marB="76200"/>
                </a:tc>
                <a:extLst>
                  <a:ext uri="{0D108BD9-81ED-4DB2-BD59-A6C34878D82A}">
                    <a16:rowId xmlns:a16="http://schemas.microsoft.com/office/drawing/2014/main" val="1814080783"/>
                  </a:ext>
                </a:extLst>
              </a:tr>
            </a:tbl>
          </a:graphicData>
        </a:graphic>
      </p:graphicFrame>
    </p:spTree>
    <p:extLst>
      <p:ext uri="{BB962C8B-B14F-4D97-AF65-F5344CB8AC3E}">
        <p14:creationId xmlns:p14="http://schemas.microsoft.com/office/powerpoint/2010/main" val="1917268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B9E9AD9-46C7-4FA4-AD3C-872CD8509264}"/>
              </a:ext>
            </a:extLst>
          </p:cNvPr>
          <p:cNvSpPr txBox="1"/>
          <p:nvPr/>
        </p:nvSpPr>
        <p:spPr>
          <a:xfrm>
            <a:off x="615542" y="263902"/>
            <a:ext cx="9594908" cy="923330"/>
          </a:xfrm>
          <a:prstGeom prst="rect">
            <a:avLst/>
          </a:prstGeom>
          <a:noFill/>
        </p:spPr>
        <p:txBody>
          <a:bodyPr wrap="square">
            <a:spAutoFit/>
          </a:bodyPr>
          <a:lstStyle/>
          <a:p>
            <a:pPr algn="just"/>
            <a:r>
              <a:rPr lang="es-ES" b="0" i="0" dirty="0">
                <a:solidFill>
                  <a:srgbClr val="610B38"/>
                </a:solidFill>
                <a:effectLst/>
                <a:latin typeface="erdana"/>
              </a:rPr>
              <a:t>Comando principal de Linux</a:t>
            </a:r>
          </a:p>
          <a:p>
            <a:pPr algn="just"/>
            <a:r>
              <a:rPr lang="es-ES" b="0" i="0" dirty="0">
                <a:solidFill>
                  <a:srgbClr val="333333"/>
                </a:solidFill>
                <a:effectLst/>
                <a:latin typeface="inter-regular"/>
              </a:rPr>
              <a:t>El comando 'head' muestra el contenido inicial de un archivo. De forma predeterminada, muestra las 10 líneas iniciales de cualquier archivo.</a:t>
            </a:r>
          </a:p>
        </p:txBody>
      </p:sp>
      <p:pic>
        <p:nvPicPr>
          <p:cNvPr id="5" name="Imagen 4">
            <a:extLst>
              <a:ext uri="{FF2B5EF4-FFF2-40B4-BE49-F238E27FC236}">
                <a16:creationId xmlns:a16="http://schemas.microsoft.com/office/drawing/2014/main" id="{56BF5D64-3885-4855-94EC-43C7C3E3E29F}"/>
              </a:ext>
            </a:extLst>
          </p:cNvPr>
          <p:cNvPicPr>
            <a:picLocks noChangeAspect="1"/>
          </p:cNvPicPr>
          <p:nvPr/>
        </p:nvPicPr>
        <p:blipFill rotWithShape="1">
          <a:blip r:embed="rId2"/>
          <a:srcRect l="42179" t="35719" r="27959" b="18043"/>
          <a:stretch/>
        </p:blipFill>
        <p:spPr>
          <a:xfrm>
            <a:off x="813732" y="1288061"/>
            <a:ext cx="3640822" cy="3171040"/>
          </a:xfrm>
          <a:prstGeom prst="rect">
            <a:avLst/>
          </a:prstGeom>
        </p:spPr>
      </p:pic>
      <p:pic>
        <p:nvPicPr>
          <p:cNvPr id="6" name="Imagen 5">
            <a:extLst>
              <a:ext uri="{FF2B5EF4-FFF2-40B4-BE49-F238E27FC236}">
                <a16:creationId xmlns:a16="http://schemas.microsoft.com/office/drawing/2014/main" id="{0667B2CA-37A9-4583-B8B0-ECC0D0201276}"/>
              </a:ext>
            </a:extLst>
          </p:cNvPr>
          <p:cNvPicPr>
            <a:picLocks noChangeAspect="1"/>
          </p:cNvPicPr>
          <p:nvPr/>
        </p:nvPicPr>
        <p:blipFill rotWithShape="1">
          <a:blip r:embed="rId3"/>
          <a:srcRect l="42247" t="35596" r="27959" b="18165"/>
          <a:stretch/>
        </p:blipFill>
        <p:spPr>
          <a:xfrm>
            <a:off x="5719895" y="3196556"/>
            <a:ext cx="3632433" cy="3171039"/>
          </a:xfrm>
          <a:prstGeom prst="rect">
            <a:avLst/>
          </a:prstGeom>
        </p:spPr>
      </p:pic>
      <p:sp>
        <p:nvSpPr>
          <p:cNvPr id="8" name="CuadroTexto 7">
            <a:extLst>
              <a:ext uri="{FF2B5EF4-FFF2-40B4-BE49-F238E27FC236}">
                <a16:creationId xmlns:a16="http://schemas.microsoft.com/office/drawing/2014/main" id="{8D03B972-5B8E-4D03-A7D7-8CC9E98DC2A4}"/>
              </a:ext>
            </a:extLst>
          </p:cNvPr>
          <p:cNvSpPr txBox="1"/>
          <p:nvPr/>
        </p:nvSpPr>
        <p:spPr>
          <a:xfrm>
            <a:off x="5094214" y="1815865"/>
            <a:ext cx="6094602" cy="1200329"/>
          </a:xfrm>
          <a:prstGeom prst="rect">
            <a:avLst/>
          </a:prstGeom>
          <a:noFill/>
        </p:spPr>
        <p:txBody>
          <a:bodyPr wrap="square">
            <a:spAutoFit/>
          </a:bodyPr>
          <a:lstStyle/>
          <a:p>
            <a:pPr algn="just"/>
            <a:r>
              <a:rPr lang="es-ES" b="0" i="0" dirty="0">
                <a:solidFill>
                  <a:srgbClr val="610B38"/>
                </a:solidFill>
                <a:effectLst/>
                <a:latin typeface="erdana"/>
              </a:rPr>
              <a:t>Comando principal para múltiples archivos</a:t>
            </a:r>
          </a:p>
          <a:p>
            <a:pPr algn="just"/>
            <a:r>
              <a:rPr lang="es-ES" b="0" i="0" dirty="0">
                <a:solidFill>
                  <a:srgbClr val="333333"/>
                </a:solidFill>
                <a:effectLst/>
                <a:latin typeface="inter-regular"/>
              </a:rPr>
              <a:t>Si escribimos dos nombres de archivo, mostrará las primeras diez líneas (en este caso, el archivo tiene solo cinco líneas) de cada archivo separados por un encabezado.</a:t>
            </a:r>
          </a:p>
        </p:txBody>
      </p:sp>
    </p:spTree>
    <p:extLst>
      <p:ext uri="{BB962C8B-B14F-4D97-AF65-F5344CB8AC3E}">
        <p14:creationId xmlns:p14="http://schemas.microsoft.com/office/powerpoint/2010/main" val="3331974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4D62B91-911E-4AAD-807B-403E58357685}"/>
              </a:ext>
            </a:extLst>
          </p:cNvPr>
          <p:cNvSpPr txBox="1"/>
          <p:nvPr/>
        </p:nvSpPr>
        <p:spPr>
          <a:xfrm>
            <a:off x="757106" y="540901"/>
            <a:ext cx="6094602" cy="646331"/>
          </a:xfrm>
          <a:prstGeom prst="rect">
            <a:avLst/>
          </a:prstGeom>
          <a:noFill/>
        </p:spPr>
        <p:txBody>
          <a:bodyPr wrap="square">
            <a:spAutoFit/>
          </a:bodyPr>
          <a:lstStyle/>
          <a:p>
            <a:pPr algn="just"/>
            <a:r>
              <a:rPr lang="es-ES" b="0" i="0" dirty="0">
                <a:solidFill>
                  <a:srgbClr val="610B38"/>
                </a:solidFill>
                <a:effectLst/>
                <a:latin typeface="erdana"/>
              </a:rPr>
              <a:t>Cabeza de Linux -n</a:t>
            </a:r>
          </a:p>
          <a:p>
            <a:pPr algn="just"/>
            <a:r>
              <a:rPr lang="es-ES" b="0" i="0" dirty="0">
                <a:solidFill>
                  <a:srgbClr val="333333"/>
                </a:solidFill>
                <a:effectLst/>
                <a:latin typeface="inter-regular"/>
              </a:rPr>
              <a:t>La opción 'head -n' muestra un número específico de líneas.</a:t>
            </a:r>
          </a:p>
        </p:txBody>
      </p:sp>
      <p:pic>
        <p:nvPicPr>
          <p:cNvPr id="7" name="Imagen 6">
            <a:extLst>
              <a:ext uri="{FF2B5EF4-FFF2-40B4-BE49-F238E27FC236}">
                <a16:creationId xmlns:a16="http://schemas.microsoft.com/office/drawing/2014/main" id="{B8C04376-C2A9-414E-B38C-C5948F84FA52}"/>
              </a:ext>
            </a:extLst>
          </p:cNvPr>
          <p:cNvPicPr>
            <a:picLocks noChangeAspect="1"/>
          </p:cNvPicPr>
          <p:nvPr/>
        </p:nvPicPr>
        <p:blipFill rotWithShape="1">
          <a:blip r:embed="rId2"/>
          <a:srcRect l="45688" t="33272" r="24450" b="20612"/>
          <a:stretch/>
        </p:blipFill>
        <p:spPr>
          <a:xfrm>
            <a:off x="1057013" y="1468074"/>
            <a:ext cx="3640822" cy="3162649"/>
          </a:xfrm>
          <a:prstGeom prst="rect">
            <a:avLst/>
          </a:prstGeom>
        </p:spPr>
      </p:pic>
      <p:sp>
        <p:nvSpPr>
          <p:cNvPr id="9" name="CuadroTexto 8">
            <a:extLst>
              <a:ext uri="{FF2B5EF4-FFF2-40B4-BE49-F238E27FC236}">
                <a16:creationId xmlns:a16="http://schemas.microsoft.com/office/drawing/2014/main" id="{58883563-FD10-4FA9-AE39-E9E1D01B830E}"/>
              </a:ext>
            </a:extLst>
          </p:cNvPr>
          <p:cNvSpPr txBox="1"/>
          <p:nvPr/>
        </p:nvSpPr>
        <p:spPr>
          <a:xfrm>
            <a:off x="5270384" y="2042530"/>
            <a:ext cx="6094602" cy="646331"/>
          </a:xfrm>
          <a:prstGeom prst="rect">
            <a:avLst/>
          </a:prstGeom>
          <a:noFill/>
        </p:spPr>
        <p:txBody>
          <a:bodyPr wrap="square">
            <a:spAutoFit/>
          </a:bodyPr>
          <a:lstStyle/>
          <a:p>
            <a:pPr algn="just"/>
            <a:r>
              <a:rPr lang="es-ES" b="0" i="0" dirty="0">
                <a:solidFill>
                  <a:srgbClr val="610B38"/>
                </a:solidFill>
                <a:effectLst/>
                <a:latin typeface="erdana"/>
              </a:rPr>
              <a:t>Cabeza de Linux -c</a:t>
            </a:r>
          </a:p>
          <a:p>
            <a:pPr algn="just"/>
            <a:r>
              <a:rPr lang="es-ES" b="0" i="0" dirty="0">
                <a:solidFill>
                  <a:srgbClr val="333333"/>
                </a:solidFill>
                <a:effectLst/>
                <a:latin typeface="inter-regular"/>
              </a:rPr>
              <a:t>El comando 'head -c' cuenta el número de bytes de un archivo.</a:t>
            </a:r>
          </a:p>
        </p:txBody>
      </p:sp>
      <p:pic>
        <p:nvPicPr>
          <p:cNvPr id="11" name="Imagen 10">
            <a:extLst>
              <a:ext uri="{FF2B5EF4-FFF2-40B4-BE49-F238E27FC236}">
                <a16:creationId xmlns:a16="http://schemas.microsoft.com/office/drawing/2014/main" id="{D811657A-9AAF-430B-9637-DF1E7A4B23A2}"/>
              </a:ext>
            </a:extLst>
          </p:cNvPr>
          <p:cNvPicPr>
            <a:picLocks noChangeAspect="1"/>
          </p:cNvPicPr>
          <p:nvPr/>
        </p:nvPicPr>
        <p:blipFill rotWithShape="1">
          <a:blip r:embed="rId3"/>
          <a:srcRect l="45826" t="33272" r="24312" b="20612"/>
          <a:stretch/>
        </p:blipFill>
        <p:spPr>
          <a:xfrm>
            <a:off x="6316911" y="2936147"/>
            <a:ext cx="3640822" cy="3162649"/>
          </a:xfrm>
          <a:prstGeom prst="rect">
            <a:avLst/>
          </a:prstGeom>
        </p:spPr>
      </p:pic>
    </p:spTree>
    <p:extLst>
      <p:ext uri="{BB962C8B-B14F-4D97-AF65-F5344CB8AC3E}">
        <p14:creationId xmlns:p14="http://schemas.microsoft.com/office/powerpoint/2010/main" val="3998301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1DB1DA5-A7A8-4F77-9240-6B078CA35274}"/>
              </a:ext>
            </a:extLst>
          </p:cNvPr>
          <p:cNvSpPr txBox="1"/>
          <p:nvPr/>
        </p:nvSpPr>
        <p:spPr>
          <a:xfrm>
            <a:off x="874553" y="553079"/>
            <a:ext cx="9771076" cy="1477328"/>
          </a:xfrm>
          <a:prstGeom prst="rect">
            <a:avLst/>
          </a:prstGeom>
          <a:noFill/>
        </p:spPr>
        <p:txBody>
          <a:bodyPr wrap="square">
            <a:spAutoFit/>
          </a:bodyPr>
          <a:lstStyle/>
          <a:p>
            <a:pPr algn="just"/>
            <a:r>
              <a:rPr lang="es-ES" b="0" i="0" dirty="0">
                <a:solidFill>
                  <a:srgbClr val="610B38"/>
                </a:solidFill>
                <a:effectLst/>
                <a:latin typeface="erdana"/>
              </a:rPr>
              <a:t>Comando de cola de Linux</a:t>
            </a:r>
          </a:p>
          <a:p>
            <a:pPr algn="just"/>
            <a:r>
              <a:rPr lang="es-ES" b="0" i="0" dirty="0">
                <a:solidFill>
                  <a:srgbClr val="333333"/>
                </a:solidFill>
                <a:effectLst/>
                <a:latin typeface="inter-regular"/>
              </a:rPr>
              <a:t>El comando </a:t>
            </a:r>
            <a:r>
              <a:rPr lang="es-ES" b="0" i="0" dirty="0" err="1">
                <a:solidFill>
                  <a:srgbClr val="333333"/>
                </a:solidFill>
                <a:effectLst/>
                <a:latin typeface="inter-regular"/>
              </a:rPr>
              <a:t>tail</a:t>
            </a:r>
            <a:r>
              <a:rPr lang="es-ES" b="0" i="0" dirty="0">
                <a:solidFill>
                  <a:srgbClr val="333333"/>
                </a:solidFill>
                <a:effectLst/>
                <a:latin typeface="inter-regular"/>
              </a:rPr>
              <a:t> de Linux se usa para mostrar las últimas diez líneas de uno o más archivos. Su objetivo principal es leer el mensaje de error. Por defecto, muestra las últimas diez líneas de un archivo. Además, se utiliza para monitorear los cambios de archivos en tiempo real. Es un comando complementario del comando </a:t>
            </a:r>
            <a:r>
              <a:rPr lang="es-ES" b="0" i="0" u="none" strike="noStrike" dirty="0">
                <a:solidFill>
                  <a:srgbClr val="008000"/>
                </a:solidFill>
                <a:effectLst/>
                <a:latin typeface="inter-regular"/>
                <a:hlinkClick r:id="rId2"/>
              </a:rPr>
              <a:t>principal</a:t>
            </a:r>
            <a:r>
              <a:rPr lang="es-ES" b="0" i="0" dirty="0">
                <a:solidFill>
                  <a:srgbClr val="333333"/>
                </a:solidFill>
                <a:effectLst/>
                <a:latin typeface="inter-regular"/>
              </a:rPr>
              <a:t> .</a:t>
            </a:r>
          </a:p>
        </p:txBody>
      </p:sp>
      <p:pic>
        <p:nvPicPr>
          <p:cNvPr id="5" name="Imagen 4">
            <a:extLst>
              <a:ext uri="{FF2B5EF4-FFF2-40B4-BE49-F238E27FC236}">
                <a16:creationId xmlns:a16="http://schemas.microsoft.com/office/drawing/2014/main" id="{CE91EBB2-2B65-460C-BFDC-7C0A82309E5E}"/>
              </a:ext>
            </a:extLst>
          </p:cNvPr>
          <p:cNvPicPr>
            <a:picLocks noChangeAspect="1"/>
          </p:cNvPicPr>
          <p:nvPr/>
        </p:nvPicPr>
        <p:blipFill rotWithShape="1">
          <a:blip r:embed="rId3"/>
          <a:srcRect l="50000" t="31926" r="20665" b="23058"/>
          <a:stretch/>
        </p:blipFill>
        <p:spPr>
          <a:xfrm>
            <a:off x="2908184" y="2348917"/>
            <a:ext cx="3576506" cy="3087149"/>
          </a:xfrm>
          <a:prstGeom prst="rect">
            <a:avLst/>
          </a:prstGeom>
        </p:spPr>
      </p:pic>
    </p:spTree>
    <p:extLst>
      <p:ext uri="{BB962C8B-B14F-4D97-AF65-F5344CB8AC3E}">
        <p14:creationId xmlns:p14="http://schemas.microsoft.com/office/powerpoint/2010/main" val="823649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D81F193-AAF4-4E90-805A-63BE7B59EBBC}"/>
              </a:ext>
            </a:extLst>
          </p:cNvPr>
          <p:cNvSpPr txBox="1"/>
          <p:nvPr/>
        </p:nvSpPr>
        <p:spPr>
          <a:xfrm>
            <a:off x="538993" y="414903"/>
            <a:ext cx="6094602" cy="1200329"/>
          </a:xfrm>
          <a:prstGeom prst="rect">
            <a:avLst/>
          </a:prstGeom>
          <a:noFill/>
        </p:spPr>
        <p:txBody>
          <a:bodyPr wrap="square">
            <a:spAutoFit/>
          </a:bodyPr>
          <a:lstStyle/>
          <a:p>
            <a:pPr algn="just"/>
            <a:r>
              <a:rPr lang="es-ES" b="0" i="0" dirty="0">
                <a:solidFill>
                  <a:srgbClr val="610B4B"/>
                </a:solidFill>
                <a:effectLst/>
                <a:latin typeface="erdana"/>
              </a:rPr>
              <a:t>Mostrar el número específico de líneas</a:t>
            </a:r>
          </a:p>
          <a:p>
            <a:pPr algn="just"/>
            <a:r>
              <a:rPr lang="es-ES" b="0" i="0" dirty="0">
                <a:solidFill>
                  <a:srgbClr val="333333"/>
                </a:solidFill>
                <a:effectLst/>
                <a:latin typeface="inter-regular"/>
              </a:rPr>
              <a:t>La opción </a:t>
            </a:r>
            <a:r>
              <a:rPr lang="es-ES" b="1" i="0" dirty="0">
                <a:solidFill>
                  <a:srgbClr val="333333"/>
                </a:solidFill>
                <a:effectLst/>
                <a:latin typeface="inter-bold"/>
              </a:rPr>
              <a:t>'-n'</a:t>
            </a:r>
            <a:r>
              <a:rPr lang="es-ES" b="0" i="0" dirty="0">
                <a:solidFill>
                  <a:srgbClr val="333333"/>
                </a:solidFill>
                <a:effectLst/>
                <a:latin typeface="inter-regular"/>
              </a:rPr>
              <a:t> muestra el número especificado de líneas. Para especificar el número de líneas, ejecute el comando de la siguiente manera:</a:t>
            </a:r>
          </a:p>
        </p:txBody>
      </p:sp>
      <p:pic>
        <p:nvPicPr>
          <p:cNvPr id="5" name="Imagen 4">
            <a:extLst>
              <a:ext uri="{FF2B5EF4-FFF2-40B4-BE49-F238E27FC236}">
                <a16:creationId xmlns:a16="http://schemas.microsoft.com/office/drawing/2014/main" id="{9ABFC311-A187-4C25-9348-E25BA72DF764}"/>
              </a:ext>
            </a:extLst>
          </p:cNvPr>
          <p:cNvPicPr>
            <a:picLocks noChangeAspect="1"/>
          </p:cNvPicPr>
          <p:nvPr/>
        </p:nvPicPr>
        <p:blipFill rotWithShape="1">
          <a:blip r:embed="rId2"/>
          <a:srcRect l="50000" t="31682" r="20596" b="21835"/>
          <a:stretch/>
        </p:blipFill>
        <p:spPr>
          <a:xfrm>
            <a:off x="1079384" y="1835091"/>
            <a:ext cx="3584895" cy="3187817"/>
          </a:xfrm>
          <a:prstGeom prst="rect">
            <a:avLst/>
          </a:prstGeom>
        </p:spPr>
      </p:pic>
      <p:sp>
        <p:nvSpPr>
          <p:cNvPr id="7" name="CuadroTexto 6">
            <a:extLst>
              <a:ext uri="{FF2B5EF4-FFF2-40B4-BE49-F238E27FC236}">
                <a16:creationId xmlns:a16="http://schemas.microsoft.com/office/drawing/2014/main" id="{801F7D74-56B3-477B-8FBC-4D7D1F971AD5}"/>
              </a:ext>
            </a:extLst>
          </p:cNvPr>
          <p:cNvSpPr txBox="1"/>
          <p:nvPr/>
        </p:nvSpPr>
        <p:spPr>
          <a:xfrm>
            <a:off x="5018014" y="1835091"/>
            <a:ext cx="6094602" cy="1200329"/>
          </a:xfrm>
          <a:prstGeom prst="rect">
            <a:avLst/>
          </a:prstGeom>
          <a:noFill/>
        </p:spPr>
        <p:txBody>
          <a:bodyPr wrap="square">
            <a:spAutoFit/>
          </a:bodyPr>
          <a:lstStyle/>
          <a:p>
            <a:pPr algn="just"/>
            <a:r>
              <a:rPr lang="es-ES" b="0" i="0" dirty="0">
                <a:solidFill>
                  <a:srgbClr val="610B4B"/>
                </a:solidFill>
                <a:effectLst/>
                <a:latin typeface="erdana"/>
              </a:rPr>
              <a:t>Mostrar el número especificado de bytes</a:t>
            </a:r>
          </a:p>
          <a:p>
            <a:pPr algn="just"/>
            <a:r>
              <a:rPr lang="es-ES" b="0" i="0" dirty="0">
                <a:solidFill>
                  <a:srgbClr val="333333"/>
                </a:solidFill>
                <a:effectLst/>
                <a:latin typeface="inter-regular"/>
              </a:rPr>
              <a:t>La opción '-c' muestra el número especificado de bytes desde el último. Para mostrar el número especificado de bytes, ejecute el comando de la siguiente manera:</a:t>
            </a:r>
          </a:p>
        </p:txBody>
      </p:sp>
      <p:pic>
        <p:nvPicPr>
          <p:cNvPr id="9" name="Imagen 8">
            <a:extLst>
              <a:ext uri="{FF2B5EF4-FFF2-40B4-BE49-F238E27FC236}">
                <a16:creationId xmlns:a16="http://schemas.microsoft.com/office/drawing/2014/main" id="{CFD97A6F-9454-4A86-8A52-9BD44AA4E25E}"/>
              </a:ext>
            </a:extLst>
          </p:cNvPr>
          <p:cNvPicPr>
            <a:picLocks noChangeAspect="1"/>
          </p:cNvPicPr>
          <p:nvPr/>
        </p:nvPicPr>
        <p:blipFill rotWithShape="1">
          <a:blip r:embed="rId3"/>
          <a:srcRect l="49473" t="32171" r="20390" b="21345"/>
          <a:stretch/>
        </p:blipFill>
        <p:spPr>
          <a:xfrm>
            <a:off x="6300132" y="3187816"/>
            <a:ext cx="3674378" cy="3187817"/>
          </a:xfrm>
          <a:prstGeom prst="rect">
            <a:avLst/>
          </a:prstGeom>
        </p:spPr>
      </p:pic>
    </p:spTree>
    <p:extLst>
      <p:ext uri="{BB962C8B-B14F-4D97-AF65-F5344CB8AC3E}">
        <p14:creationId xmlns:p14="http://schemas.microsoft.com/office/powerpoint/2010/main" val="1537064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7C8C8BC-0D32-4454-A4EB-FA366878057C}"/>
              </a:ext>
            </a:extLst>
          </p:cNvPr>
          <p:cNvSpPr txBox="1"/>
          <p:nvPr/>
        </p:nvSpPr>
        <p:spPr>
          <a:xfrm>
            <a:off x="606104" y="314235"/>
            <a:ext cx="10417030" cy="923330"/>
          </a:xfrm>
          <a:prstGeom prst="rect">
            <a:avLst/>
          </a:prstGeom>
          <a:noFill/>
        </p:spPr>
        <p:txBody>
          <a:bodyPr wrap="square">
            <a:spAutoFit/>
          </a:bodyPr>
          <a:lstStyle/>
          <a:p>
            <a:pPr algn="just"/>
            <a:r>
              <a:rPr lang="es-ES" b="0" i="0" dirty="0">
                <a:solidFill>
                  <a:srgbClr val="610B4B"/>
                </a:solidFill>
                <a:effectLst/>
                <a:latin typeface="erdana"/>
              </a:rPr>
              <a:t>Seguimiento de un archivo para los cambios</a:t>
            </a:r>
          </a:p>
          <a:p>
            <a:pPr algn="just"/>
            <a:r>
              <a:rPr lang="es-ES" b="0" i="0" dirty="0">
                <a:solidFill>
                  <a:srgbClr val="333333"/>
                </a:solidFill>
                <a:effectLst/>
                <a:latin typeface="inter-regular"/>
              </a:rPr>
              <a:t>Para rastrear un archivo en busca de cambios, se usa la opción '-f'. Aquí, '-f' representa lo siguiente. Es útil para monitorear archivos de registro. Ejecute el siguiente comando:</a:t>
            </a:r>
          </a:p>
        </p:txBody>
      </p:sp>
      <p:sp>
        <p:nvSpPr>
          <p:cNvPr id="5" name="CuadroTexto 4">
            <a:extLst>
              <a:ext uri="{FF2B5EF4-FFF2-40B4-BE49-F238E27FC236}">
                <a16:creationId xmlns:a16="http://schemas.microsoft.com/office/drawing/2014/main" id="{40C4B130-E6B7-4010-900F-4CD351D82FDE}"/>
              </a:ext>
            </a:extLst>
          </p:cNvPr>
          <p:cNvSpPr txBox="1"/>
          <p:nvPr/>
        </p:nvSpPr>
        <p:spPr>
          <a:xfrm>
            <a:off x="606104" y="5175736"/>
            <a:ext cx="10014358" cy="646331"/>
          </a:xfrm>
          <a:prstGeom prst="rect">
            <a:avLst/>
          </a:prstGeom>
          <a:noFill/>
        </p:spPr>
        <p:txBody>
          <a:bodyPr wrap="square">
            <a:spAutoFit/>
          </a:bodyPr>
          <a:lstStyle/>
          <a:p>
            <a:r>
              <a:rPr lang="es-ES" b="0" i="0" dirty="0">
                <a:solidFill>
                  <a:srgbClr val="333333"/>
                </a:solidFill>
                <a:effectLst/>
                <a:latin typeface="inter-regular"/>
              </a:rPr>
              <a:t>El comando anterior monitoreará el archivo 'num.txt'. Para salir del monitoreo, presione las teclas "CTRL+C". Considere la siguiente salida:</a:t>
            </a:r>
            <a:endParaRPr lang="es-ES" dirty="0"/>
          </a:p>
        </p:txBody>
      </p:sp>
      <p:pic>
        <p:nvPicPr>
          <p:cNvPr id="7" name="Imagen 6">
            <a:extLst>
              <a:ext uri="{FF2B5EF4-FFF2-40B4-BE49-F238E27FC236}">
                <a16:creationId xmlns:a16="http://schemas.microsoft.com/office/drawing/2014/main" id="{E661D4F4-B022-4A16-A15A-30662240B21B}"/>
              </a:ext>
            </a:extLst>
          </p:cNvPr>
          <p:cNvPicPr>
            <a:picLocks noChangeAspect="1"/>
          </p:cNvPicPr>
          <p:nvPr/>
        </p:nvPicPr>
        <p:blipFill rotWithShape="1">
          <a:blip r:embed="rId2"/>
          <a:srcRect l="50000" t="31926" r="20458" b="22080"/>
          <a:stretch/>
        </p:blipFill>
        <p:spPr>
          <a:xfrm>
            <a:off x="3260521" y="1551612"/>
            <a:ext cx="3601673" cy="3154261"/>
          </a:xfrm>
          <a:prstGeom prst="rect">
            <a:avLst/>
          </a:prstGeom>
        </p:spPr>
      </p:pic>
    </p:spTree>
    <p:extLst>
      <p:ext uri="{BB962C8B-B14F-4D97-AF65-F5344CB8AC3E}">
        <p14:creationId xmlns:p14="http://schemas.microsoft.com/office/powerpoint/2010/main" val="2964786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F0D1B79-33D4-46B1-BC1C-2A3412962F68}"/>
              </a:ext>
            </a:extLst>
          </p:cNvPr>
          <p:cNvSpPr txBox="1"/>
          <p:nvPr/>
        </p:nvSpPr>
        <p:spPr>
          <a:xfrm>
            <a:off x="731938" y="380860"/>
            <a:ext cx="10509309" cy="1754326"/>
          </a:xfrm>
          <a:prstGeom prst="rect">
            <a:avLst/>
          </a:prstGeom>
          <a:noFill/>
        </p:spPr>
        <p:txBody>
          <a:bodyPr wrap="square">
            <a:spAutoFit/>
          </a:bodyPr>
          <a:lstStyle/>
          <a:p>
            <a:pPr algn="just"/>
            <a:r>
              <a:rPr lang="es-ES" b="0" i="0" dirty="0">
                <a:solidFill>
                  <a:srgbClr val="610B4B"/>
                </a:solidFill>
                <a:effectLst/>
                <a:latin typeface="erdana"/>
              </a:rPr>
              <a:t>Mostrar varios archivos</a:t>
            </a:r>
          </a:p>
          <a:p>
            <a:pPr algn="just"/>
            <a:r>
              <a:rPr lang="es-ES" b="0" i="0" dirty="0">
                <a:solidFill>
                  <a:srgbClr val="333333"/>
                </a:solidFill>
                <a:effectLst/>
                <a:latin typeface="inter-regular"/>
              </a:rPr>
              <a:t>Podemos mostrar varios archivos desde el último a la vez ejecutando el comando </a:t>
            </a:r>
            <a:r>
              <a:rPr lang="es-ES" b="0" i="0" dirty="0" err="1">
                <a:solidFill>
                  <a:srgbClr val="333333"/>
                </a:solidFill>
                <a:effectLst/>
                <a:latin typeface="inter-regular"/>
              </a:rPr>
              <a:t>tail</a:t>
            </a:r>
            <a:r>
              <a:rPr lang="es-ES" b="0" i="0" dirty="0">
                <a:solidFill>
                  <a:srgbClr val="333333"/>
                </a:solidFill>
                <a:effectLst/>
                <a:latin typeface="inter-regular"/>
              </a:rPr>
              <a:t>. Para mostrar varios archivos, proporcione los nombres de los archivos como entrada. Mostrará las últimas diez líneas de los archivos especificados.</a:t>
            </a:r>
          </a:p>
          <a:p>
            <a:pPr algn="just"/>
            <a:r>
              <a:rPr lang="es-ES" b="0" i="0" dirty="0">
                <a:solidFill>
                  <a:srgbClr val="333333"/>
                </a:solidFill>
                <a:effectLst/>
                <a:latin typeface="inter-regular"/>
              </a:rPr>
              <a:t>Por ejemplo, tenemos otro archivo 'alfabeto.txt' que contiene todos los caracteres del alfabeto en una nueva línea. Para mostrar ambos archivos 'num.txt' y 'alphabet.txt', ejecute el comando de la siguiente manera:</a:t>
            </a:r>
          </a:p>
        </p:txBody>
      </p:sp>
      <p:pic>
        <p:nvPicPr>
          <p:cNvPr id="5" name="Imagen 4">
            <a:extLst>
              <a:ext uri="{FF2B5EF4-FFF2-40B4-BE49-F238E27FC236}">
                <a16:creationId xmlns:a16="http://schemas.microsoft.com/office/drawing/2014/main" id="{E8EA68A5-8AFA-45F6-A5DC-E17A2A95C94F}"/>
              </a:ext>
            </a:extLst>
          </p:cNvPr>
          <p:cNvPicPr>
            <a:picLocks noChangeAspect="1"/>
          </p:cNvPicPr>
          <p:nvPr/>
        </p:nvPicPr>
        <p:blipFill rotWithShape="1">
          <a:blip r:embed="rId2"/>
          <a:srcRect l="54977" t="39021" r="14954" b="14863"/>
          <a:stretch/>
        </p:blipFill>
        <p:spPr>
          <a:xfrm>
            <a:off x="3204595" y="2503087"/>
            <a:ext cx="3665989" cy="3162650"/>
          </a:xfrm>
          <a:prstGeom prst="rect">
            <a:avLst/>
          </a:prstGeom>
        </p:spPr>
      </p:pic>
      <p:sp>
        <p:nvSpPr>
          <p:cNvPr id="7" name="CuadroTexto 6">
            <a:extLst>
              <a:ext uri="{FF2B5EF4-FFF2-40B4-BE49-F238E27FC236}">
                <a16:creationId xmlns:a16="http://schemas.microsoft.com/office/drawing/2014/main" id="{ADCE1771-C918-4D57-AEB3-FE1DF58A9130}"/>
              </a:ext>
            </a:extLst>
          </p:cNvPr>
          <p:cNvSpPr txBox="1"/>
          <p:nvPr/>
        </p:nvSpPr>
        <p:spPr>
          <a:xfrm>
            <a:off x="731938" y="5848972"/>
            <a:ext cx="6094602" cy="369332"/>
          </a:xfrm>
          <a:prstGeom prst="rect">
            <a:avLst/>
          </a:prstGeom>
          <a:noFill/>
        </p:spPr>
        <p:txBody>
          <a:bodyPr wrap="square">
            <a:spAutoFit/>
          </a:bodyPr>
          <a:lstStyle/>
          <a:p>
            <a:pPr algn="just"/>
            <a:r>
              <a:rPr lang="es-ES" b="0" i="0" dirty="0">
                <a:solidFill>
                  <a:srgbClr val="333333"/>
                </a:solidFill>
                <a:effectLst/>
                <a:latin typeface="inter-regular"/>
              </a:rPr>
              <a:t> mostrará las últimas diez líneas de los archivos especificados.</a:t>
            </a:r>
            <a:endParaRPr lang="es-ES" dirty="0"/>
          </a:p>
        </p:txBody>
      </p:sp>
    </p:spTree>
    <p:extLst>
      <p:ext uri="{BB962C8B-B14F-4D97-AF65-F5344CB8AC3E}">
        <p14:creationId xmlns:p14="http://schemas.microsoft.com/office/powerpoint/2010/main" val="690415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004D402-650E-430F-AD67-6137AB94AF98}"/>
              </a:ext>
            </a:extLst>
          </p:cNvPr>
          <p:cNvSpPr txBox="1"/>
          <p:nvPr/>
        </p:nvSpPr>
        <p:spPr>
          <a:xfrm>
            <a:off x="748718" y="473626"/>
            <a:ext cx="9922078" cy="923330"/>
          </a:xfrm>
          <a:prstGeom prst="rect">
            <a:avLst/>
          </a:prstGeom>
          <a:noFill/>
        </p:spPr>
        <p:txBody>
          <a:bodyPr wrap="square">
            <a:spAutoFit/>
          </a:bodyPr>
          <a:lstStyle/>
          <a:p>
            <a:pPr algn="just"/>
            <a:r>
              <a:rPr lang="es-ES" b="0" i="0" dirty="0">
                <a:solidFill>
                  <a:srgbClr val="610B4B"/>
                </a:solidFill>
                <a:effectLst/>
                <a:latin typeface="erdana"/>
              </a:rPr>
              <a:t>Cola con otros comandos</a:t>
            </a:r>
          </a:p>
          <a:p>
            <a:pPr algn="just"/>
            <a:r>
              <a:rPr lang="es-ES" b="0" i="0" dirty="0">
                <a:solidFill>
                  <a:srgbClr val="333333"/>
                </a:solidFill>
                <a:effectLst/>
                <a:latin typeface="inter-regular"/>
              </a:rPr>
              <a:t>El comando </a:t>
            </a:r>
            <a:r>
              <a:rPr lang="es-ES" b="0" i="0" dirty="0" err="1">
                <a:solidFill>
                  <a:srgbClr val="333333"/>
                </a:solidFill>
                <a:effectLst/>
                <a:latin typeface="inter-regular"/>
              </a:rPr>
              <a:t>tail</a:t>
            </a:r>
            <a:r>
              <a:rPr lang="es-ES" b="0" i="0" dirty="0">
                <a:solidFill>
                  <a:srgbClr val="333333"/>
                </a:solidFill>
                <a:effectLst/>
                <a:latin typeface="inter-regular"/>
              </a:rPr>
              <a:t> se puede usar con otros comandos. Se puede canalizar a otros comandos para filtrar la salida. Considere el siguiente comando:</a:t>
            </a:r>
          </a:p>
        </p:txBody>
      </p:sp>
      <p:sp>
        <p:nvSpPr>
          <p:cNvPr id="5" name="CuadroTexto 4">
            <a:extLst>
              <a:ext uri="{FF2B5EF4-FFF2-40B4-BE49-F238E27FC236}">
                <a16:creationId xmlns:a16="http://schemas.microsoft.com/office/drawing/2014/main" id="{3E48B81B-1F90-458F-9660-0A98241521BB}"/>
              </a:ext>
            </a:extLst>
          </p:cNvPr>
          <p:cNvSpPr txBox="1"/>
          <p:nvPr/>
        </p:nvSpPr>
        <p:spPr>
          <a:xfrm>
            <a:off x="748718" y="5175736"/>
            <a:ext cx="9922078" cy="646331"/>
          </a:xfrm>
          <a:prstGeom prst="rect">
            <a:avLst/>
          </a:prstGeom>
          <a:noFill/>
        </p:spPr>
        <p:txBody>
          <a:bodyPr wrap="square">
            <a:spAutoFit/>
          </a:bodyPr>
          <a:lstStyle/>
          <a:p>
            <a:r>
              <a:rPr lang="es-ES" b="0" i="0" dirty="0">
                <a:solidFill>
                  <a:srgbClr val="333333"/>
                </a:solidFill>
                <a:effectLst/>
                <a:latin typeface="inter-regular"/>
              </a:rPr>
              <a:t>hemos canalizado el comando </a:t>
            </a:r>
            <a:r>
              <a:rPr lang="es-ES" b="0" i="0" dirty="0" err="1">
                <a:solidFill>
                  <a:srgbClr val="333333"/>
                </a:solidFill>
                <a:effectLst/>
                <a:latin typeface="inter-regular"/>
              </a:rPr>
              <a:t>tail</a:t>
            </a:r>
            <a:r>
              <a:rPr lang="es-ES" b="0" i="0" dirty="0">
                <a:solidFill>
                  <a:srgbClr val="333333"/>
                </a:solidFill>
                <a:effectLst/>
                <a:latin typeface="inter-regular"/>
              </a:rPr>
              <a:t> con el comando </a:t>
            </a:r>
            <a:r>
              <a:rPr lang="es-ES" b="0" i="0" dirty="0" err="1">
                <a:solidFill>
                  <a:srgbClr val="333333"/>
                </a:solidFill>
                <a:effectLst/>
                <a:latin typeface="inter-regular"/>
              </a:rPr>
              <a:t>ls</a:t>
            </a:r>
            <a:r>
              <a:rPr lang="es-ES" b="0" i="0" dirty="0">
                <a:solidFill>
                  <a:srgbClr val="333333"/>
                </a:solidFill>
                <a:effectLst/>
                <a:latin typeface="inter-regular"/>
              </a:rPr>
              <a:t>. Solo mostrará seis archivos o carpetas modificados hace más tiempo. Considere la siguiente salida:</a:t>
            </a:r>
            <a:endParaRPr lang="es-ES" dirty="0"/>
          </a:p>
        </p:txBody>
      </p:sp>
      <p:pic>
        <p:nvPicPr>
          <p:cNvPr id="7" name="Imagen 6">
            <a:extLst>
              <a:ext uri="{FF2B5EF4-FFF2-40B4-BE49-F238E27FC236}">
                <a16:creationId xmlns:a16="http://schemas.microsoft.com/office/drawing/2014/main" id="{3F913ECF-5083-47A1-A781-DE027FB8F89F}"/>
              </a:ext>
            </a:extLst>
          </p:cNvPr>
          <p:cNvPicPr>
            <a:picLocks noChangeAspect="1"/>
          </p:cNvPicPr>
          <p:nvPr/>
        </p:nvPicPr>
        <p:blipFill rotWithShape="1">
          <a:blip r:embed="rId2"/>
          <a:srcRect l="55252" t="38899" r="14954" b="14740"/>
          <a:stretch/>
        </p:blipFill>
        <p:spPr>
          <a:xfrm>
            <a:off x="3103926" y="1606222"/>
            <a:ext cx="3632433" cy="3179429"/>
          </a:xfrm>
          <a:prstGeom prst="rect">
            <a:avLst/>
          </a:prstGeom>
        </p:spPr>
      </p:pic>
    </p:spTree>
    <p:extLst>
      <p:ext uri="{BB962C8B-B14F-4D97-AF65-F5344CB8AC3E}">
        <p14:creationId xmlns:p14="http://schemas.microsoft.com/office/powerpoint/2010/main" val="20381799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22B533D-C255-4F10-9CED-28730D1007E1}"/>
              </a:ext>
            </a:extLst>
          </p:cNvPr>
          <p:cNvSpPr txBox="1"/>
          <p:nvPr/>
        </p:nvSpPr>
        <p:spPr>
          <a:xfrm>
            <a:off x="748717" y="439583"/>
            <a:ext cx="10433807" cy="2031325"/>
          </a:xfrm>
          <a:prstGeom prst="rect">
            <a:avLst/>
          </a:prstGeom>
          <a:noFill/>
        </p:spPr>
        <p:txBody>
          <a:bodyPr wrap="square">
            <a:spAutoFit/>
          </a:bodyPr>
          <a:lstStyle/>
          <a:p>
            <a:pPr algn="just"/>
            <a:r>
              <a:rPr lang="es-ES" b="0" i="0" dirty="0">
                <a:solidFill>
                  <a:srgbClr val="610B38"/>
                </a:solidFill>
                <a:effectLst/>
                <a:latin typeface="erdana"/>
              </a:rPr>
              <a:t>Comando gato de Linux</a:t>
            </a:r>
          </a:p>
          <a:p>
            <a:pPr algn="just"/>
            <a:r>
              <a:rPr lang="es-ES" b="0" i="0" dirty="0">
                <a:solidFill>
                  <a:srgbClr val="333333"/>
                </a:solidFill>
                <a:effectLst/>
                <a:latin typeface="inter-regular"/>
              </a:rPr>
              <a:t>El comando 'gato' es la herramienta más universal y poderosa. Se considera que es uno de los comandos más utilizados. Se puede utilizar para mostrar el contenido de un archivo, copiar contenido de un archivo a otro, concatenar el contenido de varios archivos, mostrar el número de línea, mostrar $ al final de la línea, etc.</a:t>
            </a:r>
          </a:p>
          <a:p>
            <a:pPr algn="just"/>
            <a:endParaRPr lang="es-ES" b="0" i="0" dirty="0">
              <a:solidFill>
                <a:srgbClr val="333333"/>
              </a:solidFill>
              <a:effectLst/>
              <a:latin typeface="inter-regular"/>
            </a:endParaRPr>
          </a:p>
          <a:p>
            <a:pPr algn="just"/>
            <a:r>
              <a:rPr lang="es-ES" b="0" i="0" dirty="0">
                <a:solidFill>
                  <a:srgbClr val="610B38"/>
                </a:solidFill>
                <a:effectLst/>
                <a:latin typeface="erdana"/>
              </a:rPr>
              <a:t>Comando </a:t>
            </a:r>
            <a:r>
              <a:rPr lang="es-ES" b="0" i="0" dirty="0" err="1">
                <a:solidFill>
                  <a:srgbClr val="610B38"/>
                </a:solidFill>
                <a:effectLst/>
                <a:latin typeface="erdana"/>
              </a:rPr>
              <a:t>cat</a:t>
            </a:r>
            <a:r>
              <a:rPr lang="es-ES" b="0" i="0" dirty="0">
                <a:solidFill>
                  <a:srgbClr val="610B38"/>
                </a:solidFill>
                <a:effectLst/>
                <a:latin typeface="erdana"/>
              </a:rPr>
              <a:t> de Linux: para mostrar el contenido del archivo</a:t>
            </a:r>
          </a:p>
          <a:p>
            <a:pPr algn="just"/>
            <a:r>
              <a:rPr lang="es-ES" b="0" i="0" dirty="0">
                <a:solidFill>
                  <a:srgbClr val="333333"/>
                </a:solidFill>
                <a:effectLst/>
                <a:latin typeface="inter-regular"/>
              </a:rPr>
              <a:t>El comando '</a:t>
            </a:r>
            <a:r>
              <a:rPr lang="es-ES" b="0" i="0" dirty="0" err="1">
                <a:solidFill>
                  <a:srgbClr val="333333"/>
                </a:solidFill>
                <a:effectLst/>
                <a:latin typeface="inter-regular"/>
              </a:rPr>
              <a:t>cat</a:t>
            </a:r>
            <a:r>
              <a:rPr lang="es-ES" b="0" i="0" dirty="0">
                <a:solidFill>
                  <a:srgbClr val="333333"/>
                </a:solidFill>
                <a:effectLst/>
                <a:latin typeface="inter-regular"/>
              </a:rPr>
              <a:t>' se puede utilizar para mostrar el contenido de un archivo.</a:t>
            </a:r>
          </a:p>
        </p:txBody>
      </p:sp>
      <p:pic>
        <p:nvPicPr>
          <p:cNvPr id="5" name="Imagen 4">
            <a:extLst>
              <a:ext uri="{FF2B5EF4-FFF2-40B4-BE49-F238E27FC236}">
                <a16:creationId xmlns:a16="http://schemas.microsoft.com/office/drawing/2014/main" id="{727F67C3-C1CC-477D-9039-8B4E2D2ED9A8}"/>
              </a:ext>
            </a:extLst>
          </p:cNvPr>
          <p:cNvPicPr>
            <a:picLocks noChangeAspect="1"/>
          </p:cNvPicPr>
          <p:nvPr/>
        </p:nvPicPr>
        <p:blipFill rotWithShape="1">
          <a:blip r:embed="rId2"/>
          <a:srcRect l="55115" t="39144" r="15297" b="14617"/>
          <a:stretch/>
        </p:blipFill>
        <p:spPr>
          <a:xfrm>
            <a:off x="3187817" y="2985454"/>
            <a:ext cx="3607266" cy="3171040"/>
          </a:xfrm>
          <a:prstGeom prst="rect">
            <a:avLst/>
          </a:prstGeom>
        </p:spPr>
      </p:pic>
    </p:spTree>
    <p:extLst>
      <p:ext uri="{BB962C8B-B14F-4D97-AF65-F5344CB8AC3E}">
        <p14:creationId xmlns:p14="http://schemas.microsoft.com/office/powerpoint/2010/main" val="3799260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257E05E-61B0-4EDC-A2A2-9A1050A5013A}"/>
              </a:ext>
            </a:extLst>
          </p:cNvPr>
          <p:cNvSpPr txBox="1"/>
          <p:nvPr/>
        </p:nvSpPr>
        <p:spPr>
          <a:xfrm>
            <a:off x="857774" y="251075"/>
            <a:ext cx="10115026" cy="1477328"/>
          </a:xfrm>
          <a:prstGeom prst="rect">
            <a:avLst/>
          </a:prstGeom>
          <a:noFill/>
        </p:spPr>
        <p:txBody>
          <a:bodyPr wrap="square">
            <a:spAutoFit/>
          </a:bodyPr>
          <a:lstStyle/>
          <a:p>
            <a:pPr algn="just"/>
            <a:r>
              <a:rPr lang="es-ES" b="0" i="0" dirty="0">
                <a:solidFill>
                  <a:srgbClr val="610B4B"/>
                </a:solidFill>
                <a:effectLst/>
                <a:latin typeface="erdana"/>
              </a:rPr>
              <a:t>¿Cómo encontrar el directorio de inicio?</a:t>
            </a:r>
          </a:p>
          <a:p>
            <a:pPr algn="just"/>
            <a:r>
              <a:rPr lang="es-ES" b="0" i="0" dirty="0">
                <a:solidFill>
                  <a:srgbClr val="333333"/>
                </a:solidFill>
                <a:effectLst/>
                <a:latin typeface="inter-regular"/>
              </a:rPr>
              <a:t>Hay varias formas de acceder y volver al directorio de inicio. Algunos comandos son muy útiles para los directorios, como </a:t>
            </a:r>
            <a:r>
              <a:rPr lang="es-ES" b="0" i="0" u="none" strike="noStrike" dirty="0">
                <a:solidFill>
                  <a:srgbClr val="008000"/>
                </a:solidFill>
                <a:effectLst/>
                <a:latin typeface="inter-regular"/>
                <a:hlinkClick r:id="rId2"/>
              </a:rPr>
              <a:t>cd</a:t>
            </a:r>
            <a:r>
              <a:rPr lang="es-ES" b="0" i="0" dirty="0">
                <a:solidFill>
                  <a:srgbClr val="333333"/>
                </a:solidFill>
                <a:effectLst/>
                <a:latin typeface="inter-regular"/>
              </a:rPr>
              <a:t> , </a:t>
            </a:r>
            <a:r>
              <a:rPr lang="es-ES" b="0" i="0" u="none" strike="noStrike" dirty="0" err="1">
                <a:solidFill>
                  <a:srgbClr val="008000"/>
                </a:solidFill>
                <a:effectLst/>
                <a:latin typeface="inter-regular"/>
                <a:hlinkClick r:id="rId3"/>
              </a:rPr>
              <a:t>pwd</a:t>
            </a:r>
            <a:r>
              <a:rPr lang="es-ES" b="0" i="0" dirty="0">
                <a:solidFill>
                  <a:srgbClr val="333333"/>
                </a:solidFill>
                <a:effectLst/>
                <a:latin typeface="inter-regular"/>
              </a:rPr>
              <a:t> , </a:t>
            </a:r>
            <a:r>
              <a:rPr lang="es-ES" b="0" i="0" u="none" strike="noStrike" dirty="0" err="1">
                <a:solidFill>
                  <a:srgbClr val="008000"/>
                </a:solidFill>
                <a:effectLst/>
                <a:latin typeface="inter-regular"/>
                <a:hlinkClick r:id="rId4"/>
              </a:rPr>
              <a:t>mkdir</a:t>
            </a:r>
            <a:r>
              <a:rPr lang="es-ES" b="0" i="0" dirty="0">
                <a:solidFill>
                  <a:srgbClr val="333333"/>
                </a:solidFill>
                <a:effectLst/>
                <a:latin typeface="inter-regular"/>
              </a:rPr>
              <a:t> , </a:t>
            </a:r>
            <a:r>
              <a:rPr lang="es-ES" b="0" i="0" u="none" strike="noStrike" dirty="0" err="1">
                <a:solidFill>
                  <a:srgbClr val="008000"/>
                </a:solidFill>
                <a:effectLst/>
                <a:latin typeface="inter-regular"/>
                <a:hlinkClick r:id="rId3"/>
              </a:rPr>
              <a:t>pwd</a:t>
            </a:r>
            <a:r>
              <a:rPr lang="es-ES" b="0" i="0" dirty="0">
                <a:solidFill>
                  <a:srgbClr val="333333"/>
                </a:solidFill>
                <a:effectLst/>
                <a:latin typeface="inter-regular"/>
              </a:rPr>
              <a:t> , </a:t>
            </a:r>
            <a:r>
              <a:rPr lang="es-ES" b="0" i="0" u="none" strike="noStrike" dirty="0" err="1">
                <a:solidFill>
                  <a:srgbClr val="008000"/>
                </a:solidFill>
                <a:effectLst/>
                <a:latin typeface="inter-regular"/>
                <a:hlinkClick r:id="rId5"/>
              </a:rPr>
              <a:t>ls</a:t>
            </a:r>
            <a:r>
              <a:rPr lang="es-ES" b="0" i="0" dirty="0">
                <a:solidFill>
                  <a:srgbClr val="333333"/>
                </a:solidFill>
                <a:effectLst/>
                <a:latin typeface="inter-regular"/>
              </a:rPr>
              <a:t> y </a:t>
            </a:r>
            <a:r>
              <a:rPr lang="es-ES" b="0" i="0" u="none" strike="noStrike" dirty="0" err="1">
                <a:solidFill>
                  <a:srgbClr val="008000"/>
                </a:solidFill>
                <a:effectLst/>
                <a:latin typeface="inter-regular"/>
                <a:hlinkClick r:id="rId6"/>
              </a:rPr>
              <a:t>rmdir</a:t>
            </a:r>
            <a:r>
              <a:rPr lang="es-ES" b="0" i="0" dirty="0">
                <a:solidFill>
                  <a:srgbClr val="333333"/>
                </a:solidFill>
                <a:effectLst/>
                <a:latin typeface="inter-regular"/>
              </a:rPr>
              <a:t> . Para acceder al directorio de inicio de forma gráfica, abra la aplicación de </a:t>
            </a:r>
            <a:r>
              <a:rPr lang="es-ES" b="1" i="0" dirty="0">
                <a:solidFill>
                  <a:srgbClr val="333333"/>
                </a:solidFill>
                <a:effectLst/>
                <a:latin typeface="inter-bold"/>
              </a:rPr>
              <a:t>archivos</a:t>
            </a:r>
            <a:r>
              <a:rPr lang="es-ES" b="0" i="0" dirty="0">
                <a:solidFill>
                  <a:srgbClr val="333333"/>
                </a:solidFill>
                <a:effectLst/>
                <a:latin typeface="inter-regular"/>
              </a:rPr>
              <a:t> y haga clic en la opción </a:t>
            </a:r>
            <a:r>
              <a:rPr lang="es-ES" b="1" i="0" dirty="0">
                <a:solidFill>
                  <a:srgbClr val="333333"/>
                </a:solidFill>
                <a:effectLst/>
                <a:latin typeface="inter-bold"/>
              </a:rPr>
              <a:t>Inicio</a:t>
            </a:r>
            <a:r>
              <a:rPr lang="es-ES" b="0" i="0" dirty="0">
                <a:solidFill>
                  <a:srgbClr val="333333"/>
                </a:solidFill>
                <a:effectLst/>
                <a:latin typeface="inter-regular"/>
              </a:rPr>
              <a:t> en el menú del lado izquierdo. Considere la siguiente imagen:</a:t>
            </a:r>
          </a:p>
        </p:txBody>
      </p:sp>
      <p:pic>
        <p:nvPicPr>
          <p:cNvPr id="1026" name="Picture 2" descr="Directorio de inicio de Linux">
            <a:extLst>
              <a:ext uri="{FF2B5EF4-FFF2-40B4-BE49-F238E27FC236}">
                <a16:creationId xmlns:a16="http://schemas.microsoft.com/office/drawing/2014/main" id="{B033705F-F77A-4191-BCE4-53200B7783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5623" y="1910069"/>
            <a:ext cx="641985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807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6F3CCED-8E3D-4A0A-9F4E-75F9BF5BA0C0}"/>
              </a:ext>
            </a:extLst>
          </p:cNvPr>
          <p:cNvSpPr txBox="1"/>
          <p:nvPr/>
        </p:nvSpPr>
        <p:spPr>
          <a:xfrm>
            <a:off x="866164" y="763290"/>
            <a:ext cx="6094602" cy="369332"/>
          </a:xfrm>
          <a:prstGeom prst="rect">
            <a:avLst/>
          </a:prstGeom>
          <a:noFill/>
        </p:spPr>
        <p:txBody>
          <a:bodyPr wrap="square">
            <a:spAutoFit/>
          </a:bodyPr>
          <a:lstStyle/>
          <a:p>
            <a:pPr algn="just"/>
            <a:r>
              <a:rPr lang="es-ES" b="0" i="0" dirty="0">
                <a:solidFill>
                  <a:srgbClr val="610B38"/>
                </a:solidFill>
                <a:effectLst/>
                <a:latin typeface="erdana"/>
              </a:rPr>
              <a:t>Uso del comando </a:t>
            </a:r>
            <a:r>
              <a:rPr lang="es-ES" b="0" i="0" dirty="0" err="1">
                <a:solidFill>
                  <a:srgbClr val="610B38"/>
                </a:solidFill>
                <a:effectLst/>
                <a:latin typeface="erdana"/>
              </a:rPr>
              <a:t>cat</a:t>
            </a:r>
            <a:r>
              <a:rPr lang="es-ES" b="0" i="0" dirty="0">
                <a:solidFill>
                  <a:srgbClr val="610B38"/>
                </a:solidFill>
                <a:effectLst/>
                <a:latin typeface="erdana"/>
              </a:rPr>
              <a:t> de Linux</a:t>
            </a:r>
          </a:p>
        </p:txBody>
      </p:sp>
      <p:graphicFrame>
        <p:nvGraphicFramePr>
          <p:cNvPr id="4" name="Tabla 3">
            <a:extLst>
              <a:ext uri="{FF2B5EF4-FFF2-40B4-BE49-F238E27FC236}">
                <a16:creationId xmlns:a16="http://schemas.microsoft.com/office/drawing/2014/main" id="{9342AC4A-9734-4AD5-A597-1C05429AFC77}"/>
              </a:ext>
            </a:extLst>
          </p:cNvPr>
          <p:cNvGraphicFramePr>
            <a:graphicFrameLocks noGrp="1"/>
          </p:cNvGraphicFramePr>
          <p:nvPr>
            <p:extLst>
              <p:ext uri="{D42A27DB-BD31-4B8C-83A1-F6EECF244321}">
                <p14:modId xmlns:p14="http://schemas.microsoft.com/office/powerpoint/2010/main" val="3002292975"/>
              </p:ext>
            </p:extLst>
          </p:nvPr>
        </p:nvGraphicFramePr>
        <p:xfrm>
          <a:off x="866164" y="1775904"/>
          <a:ext cx="10131456" cy="3611880"/>
        </p:xfrm>
        <a:graphic>
          <a:graphicData uri="http://schemas.openxmlformats.org/drawingml/2006/table">
            <a:tbl>
              <a:tblPr>
                <a:tableStyleId>{775DCB02-9BB8-47FD-8907-85C794F793BA}</a:tableStyleId>
              </a:tblPr>
              <a:tblGrid>
                <a:gridCol w="5065728">
                  <a:extLst>
                    <a:ext uri="{9D8B030D-6E8A-4147-A177-3AD203B41FA5}">
                      <a16:colId xmlns:a16="http://schemas.microsoft.com/office/drawing/2014/main" val="2942905008"/>
                    </a:ext>
                  </a:extLst>
                </a:gridCol>
                <a:gridCol w="5065728">
                  <a:extLst>
                    <a:ext uri="{9D8B030D-6E8A-4147-A177-3AD203B41FA5}">
                      <a16:colId xmlns:a16="http://schemas.microsoft.com/office/drawing/2014/main" val="649508199"/>
                    </a:ext>
                  </a:extLst>
                </a:gridCol>
              </a:tblGrid>
              <a:tr h="0">
                <a:tc>
                  <a:txBody>
                    <a:bodyPr/>
                    <a:lstStyle/>
                    <a:p>
                      <a:pPr algn="l" fontAlgn="t"/>
                      <a:r>
                        <a:rPr lang="es-ES">
                          <a:solidFill>
                            <a:srgbClr val="000000"/>
                          </a:solidFill>
                          <a:effectLst/>
                        </a:rPr>
                        <a:t>Opción</a:t>
                      </a:r>
                      <a:endParaRPr lang="es-ES">
                        <a:solidFill>
                          <a:srgbClr val="000000"/>
                        </a:solidFill>
                        <a:effectLst/>
                        <a:latin typeface="times new roman" panose="02020603050405020304" pitchFamily="18" charset="0"/>
                      </a:endParaRPr>
                    </a:p>
                  </a:txBody>
                  <a:tcPr marL="114300" marR="114300" marT="114300" marB="114300"/>
                </a:tc>
                <a:tc>
                  <a:txBody>
                    <a:bodyPr/>
                    <a:lstStyle/>
                    <a:p>
                      <a:pPr algn="l" fontAlgn="t"/>
                      <a:r>
                        <a:rPr lang="es-ES">
                          <a:solidFill>
                            <a:srgbClr val="000000"/>
                          </a:solidFill>
                          <a:effectLst/>
                        </a:rPr>
                        <a:t>Función</a:t>
                      </a:r>
                      <a:endParaRPr lang="es-ES">
                        <a:solidFill>
                          <a:srgbClr val="000000"/>
                        </a:solidFill>
                        <a:effectLst/>
                        <a:latin typeface="times new roman" panose="02020603050405020304" pitchFamily="18" charset="0"/>
                      </a:endParaRPr>
                    </a:p>
                  </a:txBody>
                  <a:tcPr marL="114300" marR="114300" marT="114300" marB="114300"/>
                </a:tc>
                <a:extLst>
                  <a:ext uri="{0D108BD9-81ED-4DB2-BD59-A6C34878D82A}">
                    <a16:rowId xmlns:a16="http://schemas.microsoft.com/office/drawing/2014/main" val="2754169657"/>
                  </a:ext>
                </a:extLst>
              </a:tr>
              <a:tr h="0">
                <a:tc>
                  <a:txBody>
                    <a:bodyPr/>
                    <a:lstStyle/>
                    <a:p>
                      <a:pPr algn="just" fontAlgn="t"/>
                      <a:r>
                        <a:rPr lang="es-ES" u="none" strike="noStrike" dirty="0" err="1">
                          <a:solidFill>
                            <a:srgbClr val="008000"/>
                          </a:solidFill>
                          <a:effectLst/>
                          <a:hlinkClick r:id="rId2"/>
                        </a:rPr>
                        <a:t>cat</a:t>
                      </a:r>
                      <a:r>
                        <a:rPr lang="es-ES" u="none" strike="noStrike" dirty="0">
                          <a:solidFill>
                            <a:srgbClr val="008000"/>
                          </a:solidFill>
                          <a:effectLst/>
                          <a:hlinkClick r:id="rId2"/>
                        </a:rPr>
                        <a:t> &gt; [nombre de archivo]</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Para crear un archivo.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2655148253"/>
                  </a:ext>
                </a:extLst>
              </a:tr>
              <a:tr h="0">
                <a:tc>
                  <a:txBody>
                    <a:bodyPr/>
                    <a:lstStyle/>
                    <a:p>
                      <a:pPr algn="just" fontAlgn="t"/>
                      <a:r>
                        <a:rPr lang="it-IT" u="none" strike="noStrike">
                          <a:solidFill>
                            <a:srgbClr val="008000"/>
                          </a:solidFill>
                          <a:effectLst/>
                          <a:hlinkClick r:id="rId3"/>
                        </a:rPr>
                        <a:t>cat [archivo antiguo] &gt; [archivo nuevo]</a:t>
                      </a:r>
                      <a:endParaRPr lang="it-IT">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Para copiar contenido de un archivo anterior a uno nuevo.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3389335839"/>
                  </a:ext>
                </a:extLst>
              </a:tr>
              <a:tr h="0">
                <a:tc>
                  <a:txBody>
                    <a:bodyPr/>
                    <a:lstStyle/>
                    <a:p>
                      <a:pPr algn="just" fontAlgn="t"/>
                      <a:r>
                        <a:rPr lang="es-ES" u="none" strike="noStrike">
                          <a:solidFill>
                            <a:srgbClr val="008000"/>
                          </a:solidFill>
                          <a:effectLst/>
                          <a:hlinkClick r:id="rId4"/>
                        </a:rPr>
                        <a:t>cat [archivo1 archivo2 y así sucesivamente] &gt; [nuevo nombre de archivo]</a:t>
                      </a:r>
                      <a:endParaRPr lang="es-ES">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Para concatenar contenidos de múltiples archivos en uno.</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3919438533"/>
                  </a:ext>
                </a:extLst>
              </a:tr>
              <a:tr h="0">
                <a:tc>
                  <a:txBody>
                    <a:bodyPr/>
                    <a:lstStyle/>
                    <a:p>
                      <a:pPr algn="just" fontAlgn="t"/>
                      <a:r>
                        <a:rPr lang="es-ES" u="none" strike="noStrike" dirty="0" err="1">
                          <a:solidFill>
                            <a:srgbClr val="008000"/>
                          </a:solidFill>
                          <a:effectLst/>
                          <a:hlinkClick r:id="rId5"/>
                        </a:rPr>
                        <a:t>cat</a:t>
                      </a:r>
                      <a:r>
                        <a:rPr lang="es-ES" u="none" strike="noStrike" dirty="0">
                          <a:solidFill>
                            <a:srgbClr val="008000"/>
                          </a:solidFill>
                          <a:effectLst/>
                          <a:hlinkClick r:id="rId5"/>
                        </a:rPr>
                        <a:t> -n/</a:t>
                      </a:r>
                      <a:r>
                        <a:rPr lang="es-ES" u="none" strike="noStrike" dirty="0" err="1">
                          <a:solidFill>
                            <a:srgbClr val="008000"/>
                          </a:solidFill>
                          <a:effectLst/>
                          <a:hlinkClick r:id="rId5"/>
                        </a:rPr>
                        <a:t>cat</a:t>
                      </a:r>
                      <a:r>
                        <a:rPr lang="es-ES" u="none" strike="noStrike" dirty="0">
                          <a:solidFill>
                            <a:srgbClr val="008000"/>
                          </a:solidFill>
                          <a:effectLst/>
                          <a:hlinkClick r:id="rId5"/>
                        </a:rPr>
                        <a:t> -b [nombre de archivo]</a:t>
                      </a:r>
                      <a:endParaRPr lang="es-ES" dirty="0">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Para mostrar los números de línea.</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2537166308"/>
                  </a:ext>
                </a:extLst>
              </a:tr>
              <a:tr h="0">
                <a:tc>
                  <a:txBody>
                    <a:bodyPr/>
                    <a:lstStyle/>
                    <a:p>
                      <a:pPr algn="just" fontAlgn="t"/>
                      <a:r>
                        <a:rPr lang="it-IT" u="none" strike="noStrike">
                          <a:solidFill>
                            <a:srgbClr val="008000"/>
                          </a:solidFill>
                          <a:effectLst/>
                          <a:hlinkClick r:id="rId6"/>
                        </a:rPr>
                        <a:t>cat -e [nombre de archivo]</a:t>
                      </a:r>
                      <a:endParaRPr lang="it-IT">
                        <a:solidFill>
                          <a:srgbClr val="333333"/>
                        </a:solidFill>
                        <a:effectLst/>
                        <a:latin typeface="inter-regular"/>
                      </a:endParaRPr>
                    </a:p>
                  </a:txBody>
                  <a:tcPr marL="76200" marR="76200" marT="76200" marB="76200"/>
                </a:tc>
                <a:tc>
                  <a:txBody>
                    <a:bodyPr/>
                    <a:lstStyle/>
                    <a:p>
                      <a:pPr algn="just" fontAlgn="t"/>
                      <a:r>
                        <a:rPr lang="es-ES">
                          <a:solidFill>
                            <a:srgbClr val="333333"/>
                          </a:solidFill>
                          <a:effectLst/>
                        </a:rPr>
                        <a:t>Para mostrar el carácter $ al final de cada línea.</a:t>
                      </a:r>
                      <a:endParaRPr lang="es-ES">
                        <a:solidFill>
                          <a:srgbClr val="333333"/>
                        </a:solidFill>
                        <a:effectLst/>
                        <a:latin typeface="inter-regular"/>
                      </a:endParaRPr>
                    </a:p>
                  </a:txBody>
                  <a:tcPr marL="76200" marR="76200" marT="76200" marB="76200"/>
                </a:tc>
                <a:extLst>
                  <a:ext uri="{0D108BD9-81ED-4DB2-BD59-A6C34878D82A}">
                    <a16:rowId xmlns:a16="http://schemas.microsoft.com/office/drawing/2014/main" val="1085745385"/>
                  </a:ext>
                </a:extLst>
              </a:tr>
              <a:tr h="0">
                <a:tc>
                  <a:txBody>
                    <a:bodyPr/>
                    <a:lstStyle/>
                    <a:p>
                      <a:pPr algn="just" fontAlgn="t"/>
                      <a:r>
                        <a:rPr lang="es-ES" u="none" strike="noStrike" dirty="0" err="1">
                          <a:solidFill>
                            <a:srgbClr val="008000"/>
                          </a:solidFill>
                          <a:effectLst/>
                          <a:hlinkClick r:id="rId7"/>
                        </a:rPr>
                        <a:t>cat</a:t>
                      </a:r>
                      <a:r>
                        <a:rPr lang="es-ES" u="none" strike="noStrike" dirty="0">
                          <a:solidFill>
                            <a:srgbClr val="008000"/>
                          </a:solidFill>
                          <a:effectLst/>
                          <a:hlinkClick r:id="rId7"/>
                        </a:rPr>
                        <a:t> [nombre de archivo] &lt;&lt;EOF</a:t>
                      </a:r>
                      <a:endParaRPr lang="es-ES" dirty="0">
                        <a:solidFill>
                          <a:srgbClr val="333333"/>
                        </a:solidFill>
                        <a:effectLst/>
                        <a:latin typeface="inter-regular"/>
                      </a:endParaRPr>
                    </a:p>
                  </a:txBody>
                  <a:tcPr marL="76200" marR="76200" marT="76200" marB="76200"/>
                </a:tc>
                <a:tc>
                  <a:txBody>
                    <a:bodyPr/>
                    <a:lstStyle/>
                    <a:p>
                      <a:pPr algn="just" fontAlgn="t"/>
                      <a:r>
                        <a:rPr lang="es-ES" dirty="0">
                          <a:solidFill>
                            <a:srgbClr val="333333"/>
                          </a:solidFill>
                          <a:effectLst/>
                        </a:rPr>
                        <a:t>Se utiliza como marcador de final de página.</a:t>
                      </a:r>
                      <a:endParaRPr lang="es-ES" dirty="0">
                        <a:solidFill>
                          <a:srgbClr val="333333"/>
                        </a:solidFill>
                        <a:effectLst/>
                        <a:latin typeface="inter-regular"/>
                      </a:endParaRPr>
                    </a:p>
                  </a:txBody>
                  <a:tcPr marL="76200" marR="76200" marT="76200" marB="76200"/>
                </a:tc>
                <a:extLst>
                  <a:ext uri="{0D108BD9-81ED-4DB2-BD59-A6C34878D82A}">
                    <a16:rowId xmlns:a16="http://schemas.microsoft.com/office/drawing/2014/main" val="968511897"/>
                  </a:ext>
                </a:extLst>
              </a:tr>
            </a:tbl>
          </a:graphicData>
        </a:graphic>
      </p:graphicFrame>
    </p:spTree>
    <p:extLst>
      <p:ext uri="{BB962C8B-B14F-4D97-AF65-F5344CB8AC3E}">
        <p14:creationId xmlns:p14="http://schemas.microsoft.com/office/powerpoint/2010/main" val="472669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C606306C-2A0D-4596-BA1C-D8B24F42220C}"/>
              </a:ext>
            </a:extLst>
          </p:cNvPr>
          <p:cNvSpPr txBox="1"/>
          <p:nvPr/>
        </p:nvSpPr>
        <p:spPr>
          <a:xfrm>
            <a:off x="497048" y="402401"/>
            <a:ext cx="8814732" cy="646331"/>
          </a:xfrm>
          <a:prstGeom prst="rect">
            <a:avLst/>
          </a:prstGeom>
          <a:noFill/>
        </p:spPr>
        <p:txBody>
          <a:bodyPr wrap="square">
            <a:spAutoFit/>
          </a:bodyPr>
          <a:lstStyle/>
          <a:p>
            <a:pPr algn="just"/>
            <a:r>
              <a:rPr lang="es-ES" b="0" i="0" dirty="0">
                <a:solidFill>
                  <a:srgbClr val="610B38"/>
                </a:solidFill>
                <a:effectLst/>
                <a:latin typeface="erdana"/>
              </a:rPr>
              <a:t>Comando </a:t>
            </a:r>
            <a:r>
              <a:rPr lang="es-ES" b="0" i="0" dirty="0" err="1">
                <a:solidFill>
                  <a:srgbClr val="610B38"/>
                </a:solidFill>
                <a:effectLst/>
                <a:latin typeface="erdana"/>
              </a:rPr>
              <a:t>cat</a:t>
            </a:r>
            <a:r>
              <a:rPr lang="es-ES" b="0" i="0" dirty="0">
                <a:solidFill>
                  <a:srgbClr val="610B38"/>
                </a:solidFill>
                <a:effectLst/>
                <a:latin typeface="erdana"/>
              </a:rPr>
              <a:t> de Linux (para crear un archivo)</a:t>
            </a:r>
          </a:p>
          <a:p>
            <a:pPr algn="just"/>
            <a:r>
              <a:rPr lang="es-ES" b="0" i="0" dirty="0">
                <a:solidFill>
                  <a:srgbClr val="333333"/>
                </a:solidFill>
                <a:effectLst/>
                <a:latin typeface="inter-regular"/>
              </a:rPr>
              <a:t>El comando '</a:t>
            </a:r>
            <a:r>
              <a:rPr lang="es-ES" b="0" i="0" dirty="0" err="1">
                <a:solidFill>
                  <a:srgbClr val="333333"/>
                </a:solidFill>
                <a:effectLst/>
                <a:latin typeface="inter-regular"/>
              </a:rPr>
              <a:t>cat</a:t>
            </a:r>
            <a:r>
              <a:rPr lang="es-ES" b="0" i="0" dirty="0">
                <a:solidFill>
                  <a:srgbClr val="333333"/>
                </a:solidFill>
                <a:effectLst/>
                <a:latin typeface="inter-regular"/>
              </a:rPr>
              <a:t>' se puede usar para crear un nuevo archivo con un signo mayor que </a:t>
            </a:r>
            <a:r>
              <a:rPr lang="es-ES" b="1" i="0" dirty="0">
                <a:solidFill>
                  <a:srgbClr val="333333"/>
                </a:solidFill>
                <a:effectLst/>
                <a:latin typeface="inter-bold"/>
              </a:rPr>
              <a:t>(&gt;)</a:t>
            </a:r>
            <a:r>
              <a:rPr lang="es-ES" b="0" i="0" dirty="0">
                <a:solidFill>
                  <a:srgbClr val="333333"/>
                </a:solidFill>
                <a:effectLst/>
                <a:latin typeface="inter-regular"/>
              </a:rPr>
              <a:t> .</a:t>
            </a:r>
          </a:p>
        </p:txBody>
      </p:sp>
      <p:pic>
        <p:nvPicPr>
          <p:cNvPr id="5" name="Imagen 4">
            <a:extLst>
              <a:ext uri="{FF2B5EF4-FFF2-40B4-BE49-F238E27FC236}">
                <a16:creationId xmlns:a16="http://schemas.microsoft.com/office/drawing/2014/main" id="{5583EDFD-51A9-4607-80DA-17F48BB16C9E}"/>
              </a:ext>
            </a:extLst>
          </p:cNvPr>
          <p:cNvPicPr>
            <a:picLocks noChangeAspect="1"/>
          </p:cNvPicPr>
          <p:nvPr/>
        </p:nvPicPr>
        <p:blipFill rotWithShape="1">
          <a:blip r:embed="rId2"/>
          <a:srcRect l="55116" t="39144" r="15022" b="13762"/>
          <a:stretch/>
        </p:blipFill>
        <p:spPr>
          <a:xfrm>
            <a:off x="2973898" y="1417738"/>
            <a:ext cx="3640822" cy="3229763"/>
          </a:xfrm>
          <a:prstGeom prst="rect">
            <a:avLst/>
          </a:prstGeom>
        </p:spPr>
      </p:pic>
      <p:sp>
        <p:nvSpPr>
          <p:cNvPr id="7" name="CuadroTexto 6">
            <a:extLst>
              <a:ext uri="{FF2B5EF4-FFF2-40B4-BE49-F238E27FC236}">
                <a16:creationId xmlns:a16="http://schemas.microsoft.com/office/drawing/2014/main" id="{7E71F3D6-DBA4-4094-8C84-1957FE644039}"/>
              </a:ext>
            </a:extLst>
          </p:cNvPr>
          <p:cNvSpPr txBox="1"/>
          <p:nvPr/>
        </p:nvSpPr>
        <p:spPr>
          <a:xfrm>
            <a:off x="497048" y="5301653"/>
            <a:ext cx="10274416" cy="646331"/>
          </a:xfrm>
          <a:prstGeom prst="rect">
            <a:avLst/>
          </a:prstGeom>
          <a:noFill/>
        </p:spPr>
        <p:txBody>
          <a:bodyPr wrap="square">
            <a:spAutoFit/>
          </a:bodyPr>
          <a:lstStyle/>
          <a:p>
            <a:r>
              <a:rPr lang="es-ES" b="0" i="0" dirty="0">
                <a:solidFill>
                  <a:srgbClr val="333333"/>
                </a:solidFill>
                <a:effectLst/>
                <a:latin typeface="inter-regular"/>
              </a:rPr>
              <a:t>Presione '</a:t>
            </a:r>
            <a:r>
              <a:rPr lang="es-ES" b="0" i="0" dirty="0" err="1">
                <a:solidFill>
                  <a:srgbClr val="333333"/>
                </a:solidFill>
                <a:effectLst/>
                <a:latin typeface="inter-regular"/>
              </a:rPr>
              <a:t>enter</a:t>
            </a:r>
            <a:r>
              <a:rPr lang="es-ES" b="0" i="0" dirty="0">
                <a:solidFill>
                  <a:srgbClr val="333333"/>
                </a:solidFill>
                <a:effectLst/>
                <a:latin typeface="inter-regular"/>
              </a:rPr>
              <a:t>' después de cada línea y será dirigido a la siguiente línea. Para guardar su archivo, vaya a la siguiente línea, presione </a:t>
            </a:r>
            <a:r>
              <a:rPr lang="es-ES" b="1" i="0" dirty="0">
                <a:solidFill>
                  <a:srgbClr val="333333"/>
                </a:solidFill>
                <a:effectLst/>
                <a:latin typeface="inter-bold"/>
              </a:rPr>
              <a:t>'</a:t>
            </a:r>
            <a:r>
              <a:rPr lang="es-ES" b="1" i="0" dirty="0" err="1">
                <a:solidFill>
                  <a:srgbClr val="333333"/>
                </a:solidFill>
                <a:effectLst/>
                <a:latin typeface="inter-bold"/>
              </a:rPr>
              <a:t>ctrl+d</a:t>
            </a:r>
            <a:r>
              <a:rPr lang="es-ES" b="1" i="0" dirty="0">
                <a:solidFill>
                  <a:srgbClr val="333333"/>
                </a:solidFill>
                <a:effectLst/>
                <a:latin typeface="inter-bold"/>
              </a:rPr>
              <a:t>'</a:t>
            </a:r>
            <a:r>
              <a:rPr lang="es-ES" b="0" i="0" dirty="0">
                <a:solidFill>
                  <a:srgbClr val="333333"/>
                </a:solidFill>
                <a:effectLst/>
                <a:latin typeface="inter-regular"/>
              </a:rPr>
              <a:t> y su archivo se guardará.</a:t>
            </a:r>
            <a:endParaRPr lang="es-ES" dirty="0"/>
          </a:p>
        </p:txBody>
      </p:sp>
    </p:spTree>
    <p:extLst>
      <p:ext uri="{BB962C8B-B14F-4D97-AF65-F5344CB8AC3E}">
        <p14:creationId xmlns:p14="http://schemas.microsoft.com/office/powerpoint/2010/main" val="2525594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5A11BE6-DCFF-4A6D-877D-80419FA60065}"/>
              </a:ext>
            </a:extLst>
          </p:cNvPr>
          <p:cNvSpPr txBox="1"/>
          <p:nvPr/>
        </p:nvSpPr>
        <p:spPr>
          <a:xfrm>
            <a:off x="639661" y="331013"/>
            <a:ext cx="6094602" cy="1200329"/>
          </a:xfrm>
          <a:prstGeom prst="rect">
            <a:avLst/>
          </a:prstGeom>
          <a:noFill/>
        </p:spPr>
        <p:txBody>
          <a:bodyPr wrap="square">
            <a:spAutoFit/>
          </a:bodyPr>
          <a:lstStyle/>
          <a:p>
            <a:pPr algn="just"/>
            <a:r>
              <a:rPr lang="es-ES" b="0" i="0" dirty="0">
                <a:solidFill>
                  <a:srgbClr val="610B38"/>
                </a:solidFill>
                <a:effectLst/>
                <a:latin typeface="erdana"/>
              </a:rPr>
              <a:t>Para agregar el contenido de un archivo</a:t>
            </a:r>
          </a:p>
          <a:p>
            <a:pPr algn="just"/>
            <a:r>
              <a:rPr lang="es-ES" b="0" i="0" dirty="0">
                <a:solidFill>
                  <a:srgbClr val="333333"/>
                </a:solidFill>
                <a:effectLst/>
                <a:latin typeface="inter-regular"/>
              </a:rPr>
              <a:t>El comando 'gato' con el signo doble mayor que </a:t>
            </a:r>
            <a:r>
              <a:rPr lang="es-ES" b="1" i="0" dirty="0">
                <a:solidFill>
                  <a:srgbClr val="333333"/>
                </a:solidFill>
                <a:effectLst/>
                <a:latin typeface="inter-bold"/>
              </a:rPr>
              <a:t>(&gt;&gt;)</a:t>
            </a:r>
            <a:r>
              <a:rPr lang="es-ES" b="0" i="0" dirty="0">
                <a:solidFill>
                  <a:srgbClr val="333333"/>
                </a:solidFill>
                <a:effectLst/>
                <a:latin typeface="inter-regular"/>
              </a:rPr>
              <a:t> agrega (agrega algo en el último de un archivo) algo en su archivo ya existente.</a:t>
            </a:r>
          </a:p>
        </p:txBody>
      </p:sp>
      <p:pic>
        <p:nvPicPr>
          <p:cNvPr id="5" name="Imagen 4">
            <a:extLst>
              <a:ext uri="{FF2B5EF4-FFF2-40B4-BE49-F238E27FC236}">
                <a16:creationId xmlns:a16="http://schemas.microsoft.com/office/drawing/2014/main" id="{9EF31C37-DFB3-460A-A1C6-35C75D3FA5C1}"/>
              </a:ext>
            </a:extLst>
          </p:cNvPr>
          <p:cNvPicPr>
            <a:picLocks noChangeAspect="1"/>
          </p:cNvPicPr>
          <p:nvPr/>
        </p:nvPicPr>
        <p:blipFill rotWithShape="1">
          <a:blip r:embed="rId2"/>
          <a:srcRect l="54014" t="48563" r="16193" b="5932"/>
          <a:stretch/>
        </p:blipFill>
        <p:spPr>
          <a:xfrm>
            <a:off x="973123" y="1761687"/>
            <a:ext cx="3632433" cy="3120706"/>
          </a:xfrm>
          <a:prstGeom prst="rect">
            <a:avLst/>
          </a:prstGeom>
        </p:spPr>
      </p:pic>
      <p:pic>
        <p:nvPicPr>
          <p:cNvPr id="9" name="Imagen 8">
            <a:extLst>
              <a:ext uri="{FF2B5EF4-FFF2-40B4-BE49-F238E27FC236}">
                <a16:creationId xmlns:a16="http://schemas.microsoft.com/office/drawing/2014/main" id="{4EDD5D21-CB24-4F3C-BDDB-24BB18CFFAC3}"/>
              </a:ext>
            </a:extLst>
          </p:cNvPr>
          <p:cNvPicPr>
            <a:picLocks noChangeAspect="1"/>
          </p:cNvPicPr>
          <p:nvPr/>
        </p:nvPicPr>
        <p:blipFill rotWithShape="1">
          <a:blip r:embed="rId3"/>
          <a:srcRect l="54770" t="40489" r="15437" b="12906"/>
          <a:stretch/>
        </p:blipFill>
        <p:spPr>
          <a:xfrm>
            <a:off x="5770229" y="3137483"/>
            <a:ext cx="3632433" cy="3196205"/>
          </a:xfrm>
          <a:prstGeom prst="rect">
            <a:avLst/>
          </a:prstGeom>
        </p:spPr>
      </p:pic>
      <p:sp>
        <p:nvSpPr>
          <p:cNvPr id="11" name="CuadroTexto 10">
            <a:extLst>
              <a:ext uri="{FF2B5EF4-FFF2-40B4-BE49-F238E27FC236}">
                <a16:creationId xmlns:a16="http://schemas.microsoft.com/office/drawing/2014/main" id="{99B90B41-9218-4C11-924A-1234633808B6}"/>
              </a:ext>
            </a:extLst>
          </p:cNvPr>
          <p:cNvSpPr txBox="1"/>
          <p:nvPr/>
        </p:nvSpPr>
        <p:spPr>
          <a:xfrm>
            <a:off x="4870509" y="1675525"/>
            <a:ext cx="7145322" cy="1200329"/>
          </a:xfrm>
          <a:prstGeom prst="rect">
            <a:avLst/>
          </a:prstGeom>
          <a:noFill/>
        </p:spPr>
        <p:txBody>
          <a:bodyPr wrap="square">
            <a:spAutoFit/>
          </a:bodyPr>
          <a:lstStyle/>
          <a:p>
            <a:r>
              <a:rPr lang="es-ES" b="0" i="0" dirty="0">
                <a:solidFill>
                  <a:srgbClr val="333333"/>
                </a:solidFill>
                <a:effectLst/>
                <a:latin typeface="inter-regular"/>
              </a:rPr>
              <a:t>Mire la instantánea anterior, se agrega una nueva línea al final en el archivo </a:t>
            </a:r>
            <a:r>
              <a:rPr lang="es-ES" b="1" i="0" dirty="0">
                <a:solidFill>
                  <a:srgbClr val="333333"/>
                </a:solidFill>
                <a:effectLst/>
                <a:latin typeface="inter-bold"/>
              </a:rPr>
              <a:t>’</a:t>
            </a:r>
            <a:r>
              <a:rPr lang="es-ES" b="1" i="0" dirty="0" err="1">
                <a:solidFill>
                  <a:srgbClr val="333333"/>
                </a:solidFill>
                <a:effectLst/>
                <a:latin typeface="inter-bold"/>
              </a:rPr>
              <a:t>archivo_cat</a:t>
            </a:r>
            <a:r>
              <a:rPr lang="es-ES" b="1" i="0" dirty="0">
                <a:solidFill>
                  <a:srgbClr val="333333"/>
                </a:solidFill>
                <a:effectLst/>
                <a:latin typeface="inter-bold"/>
              </a:rPr>
              <a:t>'</a:t>
            </a:r>
            <a:r>
              <a:rPr lang="es-ES" b="0" i="0" dirty="0">
                <a:solidFill>
                  <a:srgbClr val="333333"/>
                </a:solidFill>
                <a:effectLst/>
                <a:latin typeface="inter-regular"/>
              </a:rPr>
              <a:t> . Después de pasar el comando </a:t>
            </a:r>
            <a:r>
              <a:rPr lang="es-ES" b="1" i="0" dirty="0">
                <a:solidFill>
                  <a:srgbClr val="333333"/>
                </a:solidFill>
                <a:effectLst/>
                <a:latin typeface="inter-bold"/>
              </a:rPr>
              <a:t>"</a:t>
            </a:r>
            <a:r>
              <a:rPr lang="es-ES" b="1" i="0" dirty="0" err="1">
                <a:solidFill>
                  <a:srgbClr val="333333"/>
                </a:solidFill>
                <a:effectLst/>
                <a:latin typeface="inter-bold"/>
              </a:rPr>
              <a:t>cat</a:t>
            </a:r>
            <a:r>
              <a:rPr lang="es-ES" b="1" i="0" dirty="0">
                <a:solidFill>
                  <a:srgbClr val="333333"/>
                </a:solidFill>
                <a:effectLst/>
                <a:latin typeface="inter-bold"/>
              </a:rPr>
              <a:t> &gt;&gt; </a:t>
            </a:r>
            <a:r>
              <a:rPr lang="es-ES" b="1" dirty="0" err="1">
                <a:solidFill>
                  <a:srgbClr val="333333"/>
                </a:solidFill>
                <a:latin typeface="inter-bold"/>
              </a:rPr>
              <a:t>archivo_cat</a:t>
            </a:r>
            <a:r>
              <a:rPr lang="es-ES" b="1" i="0" dirty="0">
                <a:solidFill>
                  <a:srgbClr val="333333"/>
                </a:solidFill>
                <a:effectLst/>
                <a:latin typeface="inter-bold"/>
              </a:rPr>
              <a:t>"</a:t>
            </a:r>
            <a:r>
              <a:rPr lang="es-ES" b="0" i="0" dirty="0">
                <a:solidFill>
                  <a:srgbClr val="333333"/>
                </a:solidFill>
                <a:effectLst/>
                <a:latin typeface="inter-regular"/>
              </a:rPr>
              <a:t> , escriba las líneas que desee agregar. Para guardar el archivo </a:t>
            </a:r>
          </a:p>
          <a:p>
            <a:r>
              <a:rPr lang="es-ES" b="0" i="0" dirty="0">
                <a:solidFill>
                  <a:srgbClr val="333333"/>
                </a:solidFill>
                <a:effectLst/>
                <a:latin typeface="inter-regular"/>
              </a:rPr>
              <a:t>presione </a:t>
            </a:r>
            <a:r>
              <a:rPr lang="es-ES" b="1" i="0" dirty="0">
                <a:solidFill>
                  <a:srgbClr val="333333"/>
                </a:solidFill>
                <a:effectLst/>
                <a:latin typeface="inter-bold"/>
              </a:rPr>
              <a:t>'</a:t>
            </a:r>
            <a:r>
              <a:rPr lang="es-ES" b="1" i="0" dirty="0" err="1">
                <a:solidFill>
                  <a:srgbClr val="333333"/>
                </a:solidFill>
                <a:effectLst/>
                <a:latin typeface="inter-bold"/>
              </a:rPr>
              <a:t>ctrl</a:t>
            </a:r>
            <a:r>
              <a:rPr lang="es-ES" b="1" i="0" dirty="0">
                <a:solidFill>
                  <a:srgbClr val="333333"/>
                </a:solidFill>
                <a:effectLst/>
                <a:latin typeface="inter-bold"/>
              </a:rPr>
              <a:t> + d'</a:t>
            </a:r>
            <a:r>
              <a:rPr lang="es-ES" b="0" i="0" dirty="0">
                <a:solidFill>
                  <a:srgbClr val="333333"/>
                </a:solidFill>
                <a:effectLst/>
                <a:latin typeface="inter-regular"/>
              </a:rPr>
              <a:t> .</a:t>
            </a:r>
            <a:endParaRPr lang="es-ES" dirty="0"/>
          </a:p>
        </p:txBody>
      </p:sp>
    </p:spTree>
    <p:extLst>
      <p:ext uri="{BB962C8B-B14F-4D97-AF65-F5344CB8AC3E}">
        <p14:creationId xmlns:p14="http://schemas.microsoft.com/office/powerpoint/2010/main" val="578498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99FF560-43A9-4334-B018-E7AE7AFBF87F}"/>
              </a:ext>
            </a:extLst>
          </p:cNvPr>
          <p:cNvSpPr txBox="1"/>
          <p:nvPr/>
        </p:nvSpPr>
        <p:spPr>
          <a:xfrm>
            <a:off x="631270" y="293344"/>
            <a:ext cx="9024457" cy="646331"/>
          </a:xfrm>
          <a:prstGeom prst="rect">
            <a:avLst/>
          </a:prstGeom>
          <a:noFill/>
        </p:spPr>
        <p:txBody>
          <a:bodyPr wrap="square">
            <a:spAutoFit/>
          </a:bodyPr>
          <a:lstStyle/>
          <a:p>
            <a:pPr algn="just"/>
            <a:r>
              <a:rPr lang="es-ES" b="0" i="0" dirty="0">
                <a:solidFill>
                  <a:srgbClr val="610B38"/>
                </a:solidFill>
                <a:effectLst/>
                <a:latin typeface="erdana"/>
              </a:rPr>
              <a:t>Comando </a:t>
            </a:r>
            <a:r>
              <a:rPr lang="es-ES" b="0" i="0" dirty="0" err="1">
                <a:solidFill>
                  <a:srgbClr val="610B38"/>
                </a:solidFill>
                <a:effectLst/>
                <a:latin typeface="erdana"/>
              </a:rPr>
              <a:t>cat</a:t>
            </a:r>
            <a:r>
              <a:rPr lang="es-ES" b="0" i="0" dirty="0">
                <a:solidFill>
                  <a:srgbClr val="610B38"/>
                </a:solidFill>
                <a:effectLst/>
                <a:latin typeface="erdana"/>
              </a:rPr>
              <a:t> de Linux (para copiar archivo)</a:t>
            </a:r>
          </a:p>
          <a:p>
            <a:pPr algn="just"/>
            <a:r>
              <a:rPr lang="es-ES" b="0" i="0" dirty="0">
                <a:solidFill>
                  <a:srgbClr val="333333"/>
                </a:solidFill>
                <a:effectLst/>
                <a:latin typeface="inter-regular"/>
              </a:rPr>
              <a:t>El comando '</a:t>
            </a:r>
            <a:r>
              <a:rPr lang="es-ES" b="0" i="0" dirty="0" err="1">
                <a:solidFill>
                  <a:srgbClr val="333333"/>
                </a:solidFill>
                <a:effectLst/>
                <a:latin typeface="inter-regular"/>
              </a:rPr>
              <a:t>cat</a:t>
            </a:r>
            <a:r>
              <a:rPr lang="es-ES" b="0" i="0" dirty="0">
                <a:solidFill>
                  <a:srgbClr val="333333"/>
                </a:solidFill>
                <a:effectLst/>
                <a:latin typeface="inter-regular"/>
              </a:rPr>
              <a:t>' se puede usar para copiar el contenido de un archivo en otro archivo.</a:t>
            </a:r>
          </a:p>
        </p:txBody>
      </p:sp>
      <p:sp>
        <p:nvSpPr>
          <p:cNvPr id="5" name="CuadroTexto 4">
            <a:extLst>
              <a:ext uri="{FF2B5EF4-FFF2-40B4-BE49-F238E27FC236}">
                <a16:creationId xmlns:a16="http://schemas.microsoft.com/office/drawing/2014/main" id="{5027FC49-B902-418C-99E7-53C627C049E7}"/>
              </a:ext>
            </a:extLst>
          </p:cNvPr>
          <p:cNvSpPr txBox="1"/>
          <p:nvPr/>
        </p:nvSpPr>
        <p:spPr>
          <a:xfrm>
            <a:off x="631271" y="4974670"/>
            <a:ext cx="10484142" cy="646331"/>
          </a:xfrm>
          <a:prstGeom prst="rect">
            <a:avLst/>
          </a:prstGeom>
          <a:noFill/>
        </p:spPr>
        <p:txBody>
          <a:bodyPr wrap="square">
            <a:spAutoFit/>
          </a:bodyPr>
          <a:lstStyle/>
          <a:p>
            <a:r>
              <a:rPr lang="es-ES" b="0" i="0" dirty="0">
                <a:solidFill>
                  <a:srgbClr val="333333"/>
                </a:solidFill>
                <a:effectLst/>
                <a:latin typeface="inter-regular"/>
              </a:rPr>
              <a:t>En la instantánea anterior, hemos copiado el contenido del archivo </a:t>
            </a:r>
            <a:r>
              <a:rPr lang="es-ES" b="1" i="0" dirty="0">
                <a:solidFill>
                  <a:srgbClr val="333333"/>
                </a:solidFill>
                <a:effectLst/>
                <a:latin typeface="inter-bold"/>
              </a:rPr>
              <a:t>’</a:t>
            </a:r>
            <a:r>
              <a:rPr lang="es-ES" b="1" i="0" dirty="0" err="1">
                <a:solidFill>
                  <a:srgbClr val="333333"/>
                </a:solidFill>
                <a:effectLst/>
                <a:latin typeface="inter-bold"/>
              </a:rPr>
              <a:t>archivo_cat</a:t>
            </a:r>
            <a:r>
              <a:rPr lang="es-ES" b="1" i="0" dirty="0">
                <a:solidFill>
                  <a:srgbClr val="333333"/>
                </a:solidFill>
                <a:effectLst/>
                <a:latin typeface="inter-bold"/>
              </a:rPr>
              <a:t>'</a:t>
            </a:r>
            <a:r>
              <a:rPr lang="es-ES" b="0" i="0" dirty="0">
                <a:solidFill>
                  <a:srgbClr val="333333"/>
                </a:solidFill>
                <a:effectLst/>
                <a:latin typeface="inter-regular"/>
              </a:rPr>
              <a:t> en el archivo </a:t>
            </a:r>
            <a:r>
              <a:rPr lang="es-ES" b="1" i="0" dirty="0">
                <a:solidFill>
                  <a:srgbClr val="333333"/>
                </a:solidFill>
                <a:effectLst/>
                <a:latin typeface="inter-bold"/>
              </a:rPr>
              <a:t>’datos2.txt'</a:t>
            </a:r>
            <a:r>
              <a:rPr lang="es-ES" b="0" i="0" dirty="0">
                <a:solidFill>
                  <a:srgbClr val="333333"/>
                </a:solidFill>
                <a:effectLst/>
                <a:latin typeface="inter-regular"/>
              </a:rPr>
              <a:t> con el comando </a:t>
            </a:r>
            <a:r>
              <a:rPr lang="es-ES" b="1" i="0" dirty="0">
                <a:solidFill>
                  <a:srgbClr val="333333"/>
                </a:solidFill>
                <a:effectLst/>
                <a:latin typeface="inter-bold"/>
              </a:rPr>
              <a:t>"</a:t>
            </a:r>
            <a:r>
              <a:rPr lang="es-ES" b="1" i="0" dirty="0" err="1">
                <a:solidFill>
                  <a:srgbClr val="333333"/>
                </a:solidFill>
                <a:effectLst/>
                <a:latin typeface="inter-bold"/>
              </a:rPr>
              <a:t>cat</a:t>
            </a:r>
            <a:r>
              <a:rPr lang="es-ES" b="1" i="0" dirty="0">
                <a:solidFill>
                  <a:srgbClr val="333333"/>
                </a:solidFill>
                <a:effectLst/>
                <a:latin typeface="inter-bold"/>
              </a:rPr>
              <a:t> </a:t>
            </a:r>
            <a:r>
              <a:rPr lang="es-ES" b="1" dirty="0" err="1">
                <a:solidFill>
                  <a:srgbClr val="333333"/>
                </a:solidFill>
                <a:latin typeface="inter-bold"/>
              </a:rPr>
              <a:t>archivo_cat</a:t>
            </a:r>
            <a:r>
              <a:rPr lang="es-ES" b="1" i="0" dirty="0">
                <a:solidFill>
                  <a:srgbClr val="333333"/>
                </a:solidFill>
                <a:effectLst/>
                <a:latin typeface="inter-bold"/>
              </a:rPr>
              <a:t> &gt; </a:t>
            </a:r>
            <a:r>
              <a:rPr lang="es-ES" b="1" dirty="0">
                <a:solidFill>
                  <a:srgbClr val="333333"/>
                </a:solidFill>
                <a:latin typeface="inter-bold"/>
              </a:rPr>
              <a:t>datos2.txt</a:t>
            </a:r>
            <a:r>
              <a:rPr lang="es-ES" b="1" i="0" dirty="0">
                <a:solidFill>
                  <a:srgbClr val="333333"/>
                </a:solidFill>
                <a:effectLst/>
                <a:latin typeface="inter-bold"/>
              </a:rPr>
              <a:t>"</a:t>
            </a:r>
            <a:r>
              <a:rPr lang="es-ES" b="0" i="0" dirty="0">
                <a:solidFill>
                  <a:srgbClr val="333333"/>
                </a:solidFill>
                <a:effectLst/>
                <a:latin typeface="inter-regular"/>
              </a:rPr>
              <a:t> .</a:t>
            </a:r>
            <a:endParaRPr lang="es-ES" dirty="0"/>
          </a:p>
        </p:txBody>
      </p:sp>
      <p:pic>
        <p:nvPicPr>
          <p:cNvPr id="7" name="Imagen 6">
            <a:extLst>
              <a:ext uri="{FF2B5EF4-FFF2-40B4-BE49-F238E27FC236}">
                <a16:creationId xmlns:a16="http://schemas.microsoft.com/office/drawing/2014/main" id="{8854E882-1193-41FB-86B3-AC5A7BC9222F}"/>
              </a:ext>
            </a:extLst>
          </p:cNvPr>
          <p:cNvPicPr>
            <a:picLocks noChangeAspect="1"/>
          </p:cNvPicPr>
          <p:nvPr/>
        </p:nvPicPr>
        <p:blipFill rotWithShape="1">
          <a:blip r:embed="rId2"/>
          <a:srcRect l="54839" t="40734" r="11514" b="12538"/>
          <a:stretch/>
        </p:blipFill>
        <p:spPr>
          <a:xfrm>
            <a:off x="3092390" y="1354875"/>
            <a:ext cx="4102216" cy="3204594"/>
          </a:xfrm>
          <a:prstGeom prst="rect">
            <a:avLst/>
          </a:prstGeom>
        </p:spPr>
      </p:pic>
    </p:spTree>
    <p:extLst>
      <p:ext uri="{BB962C8B-B14F-4D97-AF65-F5344CB8AC3E}">
        <p14:creationId xmlns:p14="http://schemas.microsoft.com/office/powerpoint/2010/main" val="732149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12A9E96-6841-48A5-9B64-4E37E905BA11}"/>
              </a:ext>
            </a:extLst>
          </p:cNvPr>
          <p:cNvSpPr txBox="1"/>
          <p:nvPr/>
        </p:nvSpPr>
        <p:spPr>
          <a:xfrm>
            <a:off x="689995" y="461123"/>
            <a:ext cx="10542864" cy="646331"/>
          </a:xfrm>
          <a:prstGeom prst="rect">
            <a:avLst/>
          </a:prstGeom>
          <a:noFill/>
        </p:spPr>
        <p:txBody>
          <a:bodyPr wrap="square">
            <a:spAutoFit/>
          </a:bodyPr>
          <a:lstStyle/>
          <a:p>
            <a:pPr algn="just"/>
            <a:r>
              <a:rPr lang="es-ES" b="0" i="0" dirty="0">
                <a:solidFill>
                  <a:srgbClr val="610B38"/>
                </a:solidFill>
                <a:effectLst/>
                <a:latin typeface="erdana"/>
              </a:rPr>
              <a:t>Comando </a:t>
            </a:r>
            <a:r>
              <a:rPr lang="es-ES" b="0" i="0" dirty="0" err="1">
                <a:solidFill>
                  <a:srgbClr val="610B38"/>
                </a:solidFill>
                <a:effectLst/>
                <a:latin typeface="erdana"/>
              </a:rPr>
              <a:t>cat</a:t>
            </a:r>
            <a:r>
              <a:rPr lang="es-ES" b="0" i="0" dirty="0">
                <a:solidFill>
                  <a:srgbClr val="610B38"/>
                </a:solidFill>
                <a:effectLst/>
                <a:latin typeface="erdana"/>
              </a:rPr>
              <a:t> de Linux (para concatenar archivos)</a:t>
            </a:r>
          </a:p>
          <a:p>
            <a:pPr algn="just"/>
            <a:r>
              <a:rPr lang="es-ES" b="0" i="0" dirty="0">
                <a:solidFill>
                  <a:srgbClr val="333333"/>
                </a:solidFill>
                <a:effectLst/>
                <a:latin typeface="inter-regular"/>
              </a:rPr>
              <a:t>El comando '</a:t>
            </a:r>
            <a:r>
              <a:rPr lang="es-ES" b="0" i="0" dirty="0" err="1">
                <a:solidFill>
                  <a:srgbClr val="333333"/>
                </a:solidFill>
                <a:effectLst/>
                <a:latin typeface="inter-regular"/>
              </a:rPr>
              <a:t>cat</a:t>
            </a:r>
            <a:r>
              <a:rPr lang="es-ES" b="0" i="0" dirty="0">
                <a:solidFill>
                  <a:srgbClr val="333333"/>
                </a:solidFill>
                <a:effectLst/>
                <a:latin typeface="inter-regular"/>
              </a:rPr>
              <a:t>' se puede utilizar para concatenar el contenido de varios archivos en un único archivo nuevo.</a:t>
            </a:r>
          </a:p>
        </p:txBody>
      </p:sp>
      <p:pic>
        <p:nvPicPr>
          <p:cNvPr id="5" name="Imagen 4">
            <a:extLst>
              <a:ext uri="{FF2B5EF4-FFF2-40B4-BE49-F238E27FC236}">
                <a16:creationId xmlns:a16="http://schemas.microsoft.com/office/drawing/2014/main" id="{6A09CBCA-941F-4761-B97A-0FEC06FCC978}"/>
              </a:ext>
            </a:extLst>
          </p:cNvPr>
          <p:cNvPicPr>
            <a:picLocks noChangeAspect="1"/>
          </p:cNvPicPr>
          <p:nvPr/>
        </p:nvPicPr>
        <p:blipFill rotWithShape="1">
          <a:blip r:embed="rId2"/>
          <a:srcRect l="54702" t="40490" r="8004" b="12538"/>
          <a:stretch/>
        </p:blipFill>
        <p:spPr>
          <a:xfrm>
            <a:off x="2713838" y="1341698"/>
            <a:ext cx="4546833" cy="3221372"/>
          </a:xfrm>
          <a:prstGeom prst="rect">
            <a:avLst/>
          </a:prstGeom>
        </p:spPr>
      </p:pic>
      <p:sp>
        <p:nvSpPr>
          <p:cNvPr id="7" name="CuadroTexto 6">
            <a:extLst>
              <a:ext uri="{FF2B5EF4-FFF2-40B4-BE49-F238E27FC236}">
                <a16:creationId xmlns:a16="http://schemas.microsoft.com/office/drawing/2014/main" id="{4ED02A47-224A-49D5-AEE8-96178823F0C3}"/>
              </a:ext>
            </a:extLst>
          </p:cNvPr>
          <p:cNvSpPr txBox="1"/>
          <p:nvPr/>
        </p:nvSpPr>
        <p:spPr>
          <a:xfrm>
            <a:off x="908108" y="4919549"/>
            <a:ext cx="10115026" cy="1200329"/>
          </a:xfrm>
          <a:prstGeom prst="rect">
            <a:avLst/>
          </a:prstGeom>
          <a:noFill/>
        </p:spPr>
        <p:txBody>
          <a:bodyPr wrap="square">
            <a:spAutoFit/>
          </a:bodyPr>
          <a:lstStyle/>
          <a:p>
            <a:pPr algn="just"/>
            <a:r>
              <a:rPr lang="es-ES" b="0" i="0" dirty="0">
                <a:solidFill>
                  <a:srgbClr val="333333"/>
                </a:solidFill>
                <a:effectLst/>
                <a:latin typeface="inter-regular"/>
              </a:rPr>
              <a:t>hemos combinado tres archivos </a:t>
            </a:r>
            <a:r>
              <a:rPr lang="es-ES" b="1" i="0" dirty="0">
                <a:solidFill>
                  <a:srgbClr val="333333"/>
                </a:solidFill>
                <a:effectLst/>
                <a:latin typeface="inter-bold"/>
              </a:rPr>
              <a:t>“</a:t>
            </a:r>
            <a:r>
              <a:rPr lang="es-ES" b="1" dirty="0">
                <a:solidFill>
                  <a:srgbClr val="333333"/>
                </a:solidFill>
                <a:latin typeface="inter-bold"/>
              </a:rPr>
              <a:t>datos2.txt</a:t>
            </a:r>
            <a:r>
              <a:rPr lang="es-ES" b="1" i="0" dirty="0">
                <a:solidFill>
                  <a:srgbClr val="333333"/>
                </a:solidFill>
                <a:effectLst/>
                <a:latin typeface="inter-bold"/>
              </a:rPr>
              <a:t>, echo.txt</a:t>
            </a:r>
            <a:r>
              <a:rPr lang="es-ES" b="0" i="0" dirty="0">
                <a:solidFill>
                  <a:srgbClr val="333333"/>
                </a:solidFill>
                <a:effectLst/>
                <a:latin typeface="inter-regular"/>
              </a:rPr>
              <a:t> en un solo archivo </a:t>
            </a:r>
            <a:r>
              <a:rPr lang="es-ES" b="1" i="0" dirty="0">
                <a:solidFill>
                  <a:srgbClr val="333333"/>
                </a:solidFill>
                <a:effectLst/>
                <a:latin typeface="inter-bold"/>
              </a:rPr>
              <a:t>“</a:t>
            </a:r>
            <a:r>
              <a:rPr lang="es-ES" b="1" dirty="0">
                <a:solidFill>
                  <a:srgbClr val="333333"/>
                </a:solidFill>
                <a:latin typeface="inter-bold"/>
              </a:rPr>
              <a:t>result.txt</a:t>
            </a:r>
            <a:r>
              <a:rPr lang="es-ES" b="1" i="0" dirty="0">
                <a:solidFill>
                  <a:srgbClr val="333333"/>
                </a:solidFill>
                <a:effectLst/>
                <a:latin typeface="inter-bold"/>
              </a:rPr>
              <a:t>"</a:t>
            </a:r>
            <a:r>
              <a:rPr lang="es-ES" b="0" i="0" dirty="0">
                <a:solidFill>
                  <a:srgbClr val="333333"/>
                </a:solidFill>
                <a:effectLst/>
                <a:latin typeface="inter-regular"/>
              </a:rPr>
              <a:t> con el comando</a:t>
            </a:r>
          </a:p>
          <a:p>
            <a:pPr algn="just"/>
            <a:r>
              <a:rPr lang="es-ES" b="0" i="0" dirty="0">
                <a:solidFill>
                  <a:srgbClr val="333333"/>
                </a:solidFill>
                <a:effectLst/>
                <a:latin typeface="inter-regular"/>
              </a:rPr>
              <a:t> </a:t>
            </a:r>
            <a:r>
              <a:rPr lang="es-ES" b="1" i="0" dirty="0">
                <a:solidFill>
                  <a:srgbClr val="333333"/>
                </a:solidFill>
                <a:effectLst/>
                <a:latin typeface="inter-bold"/>
              </a:rPr>
              <a:t>"</a:t>
            </a:r>
            <a:r>
              <a:rPr lang="es-ES" b="1" i="0" dirty="0" err="1">
                <a:solidFill>
                  <a:srgbClr val="333333"/>
                </a:solidFill>
                <a:effectLst/>
                <a:latin typeface="inter-bold"/>
              </a:rPr>
              <a:t>cat</a:t>
            </a:r>
            <a:r>
              <a:rPr lang="es-ES" b="1" i="0" dirty="0">
                <a:solidFill>
                  <a:srgbClr val="333333"/>
                </a:solidFill>
                <a:effectLst/>
                <a:latin typeface="inter-bold"/>
              </a:rPr>
              <a:t> </a:t>
            </a:r>
            <a:r>
              <a:rPr lang="es-ES" b="1" dirty="0">
                <a:solidFill>
                  <a:srgbClr val="333333"/>
                </a:solidFill>
                <a:latin typeface="inter-bold"/>
              </a:rPr>
              <a:t>datos2.txt echo.txt </a:t>
            </a:r>
            <a:r>
              <a:rPr lang="es-ES" b="1" i="0" dirty="0">
                <a:solidFill>
                  <a:srgbClr val="333333"/>
                </a:solidFill>
                <a:effectLst/>
                <a:latin typeface="inter-bold"/>
              </a:rPr>
              <a:t>&gt; result.txt"</a:t>
            </a:r>
            <a:r>
              <a:rPr lang="es-ES" b="0" i="0" dirty="0">
                <a:solidFill>
                  <a:srgbClr val="333333"/>
                </a:solidFill>
                <a:effectLst/>
                <a:latin typeface="inter-regular"/>
              </a:rPr>
              <a:t> .</a:t>
            </a:r>
          </a:p>
          <a:p>
            <a:pPr algn="just"/>
            <a:r>
              <a:rPr lang="es-ES" b="0" i="0" dirty="0">
                <a:solidFill>
                  <a:srgbClr val="333333"/>
                </a:solidFill>
                <a:effectLst/>
                <a:latin typeface="inter-regular"/>
              </a:rPr>
              <a:t>Observe el contenido de tres archivos separados y luego el contenido de un nuevo archivo concatenado que es </a:t>
            </a:r>
            <a:r>
              <a:rPr lang="es-ES" b="1" i="0" dirty="0">
                <a:solidFill>
                  <a:srgbClr val="333333"/>
                </a:solidFill>
                <a:effectLst/>
                <a:latin typeface="inter-bold"/>
              </a:rPr>
              <a:t>“</a:t>
            </a:r>
            <a:r>
              <a:rPr lang="es-ES" b="1" dirty="0">
                <a:solidFill>
                  <a:srgbClr val="333333"/>
                </a:solidFill>
                <a:latin typeface="inter-bold"/>
              </a:rPr>
              <a:t>result.txt</a:t>
            </a:r>
            <a:r>
              <a:rPr lang="es-ES" b="1" i="0" dirty="0">
                <a:solidFill>
                  <a:srgbClr val="333333"/>
                </a:solidFill>
                <a:effectLst/>
                <a:latin typeface="inter-bold"/>
              </a:rPr>
              <a:t>"</a:t>
            </a:r>
            <a:r>
              <a:rPr lang="es-ES" b="0" i="0" dirty="0">
                <a:solidFill>
                  <a:srgbClr val="333333"/>
                </a:solidFill>
                <a:effectLst/>
                <a:latin typeface="inter-regular"/>
              </a:rPr>
              <a:t> .</a:t>
            </a:r>
          </a:p>
        </p:txBody>
      </p:sp>
    </p:spTree>
    <p:extLst>
      <p:ext uri="{BB962C8B-B14F-4D97-AF65-F5344CB8AC3E}">
        <p14:creationId xmlns:p14="http://schemas.microsoft.com/office/powerpoint/2010/main" val="12063905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F0FDF36-A042-4928-A10F-16663773484C}"/>
              </a:ext>
            </a:extLst>
          </p:cNvPr>
          <p:cNvSpPr txBox="1"/>
          <p:nvPr/>
        </p:nvSpPr>
        <p:spPr>
          <a:xfrm>
            <a:off x="765495" y="570180"/>
            <a:ext cx="8823121" cy="646331"/>
          </a:xfrm>
          <a:prstGeom prst="rect">
            <a:avLst/>
          </a:prstGeom>
          <a:noFill/>
        </p:spPr>
        <p:txBody>
          <a:bodyPr wrap="square">
            <a:spAutoFit/>
          </a:bodyPr>
          <a:lstStyle/>
          <a:p>
            <a:pPr algn="just"/>
            <a:r>
              <a:rPr lang="es-ES" b="0" i="0" dirty="0">
                <a:solidFill>
                  <a:srgbClr val="610B38"/>
                </a:solidFill>
                <a:effectLst/>
                <a:latin typeface="erdana"/>
              </a:rPr>
              <a:t>Para insertar una nueva línea</a:t>
            </a:r>
          </a:p>
          <a:p>
            <a:pPr algn="just"/>
            <a:r>
              <a:rPr lang="es-ES" b="0" i="0" dirty="0">
                <a:solidFill>
                  <a:srgbClr val="333333"/>
                </a:solidFill>
                <a:effectLst/>
                <a:latin typeface="inter-regular"/>
              </a:rPr>
              <a:t>Se insertará una nueva línea al concatenar varios archivos usando un </a:t>
            </a:r>
            <a:r>
              <a:rPr lang="es-ES" b="0" i="0" dirty="0" err="1">
                <a:solidFill>
                  <a:srgbClr val="333333"/>
                </a:solidFill>
                <a:effectLst/>
                <a:latin typeface="inter-regular"/>
              </a:rPr>
              <a:t>guión</a:t>
            </a:r>
            <a:r>
              <a:rPr lang="es-ES" b="0" i="0" dirty="0">
                <a:solidFill>
                  <a:srgbClr val="333333"/>
                </a:solidFill>
                <a:effectLst/>
                <a:latin typeface="inter-regular"/>
              </a:rPr>
              <a:t> (-).</a:t>
            </a:r>
          </a:p>
        </p:txBody>
      </p:sp>
      <p:pic>
        <p:nvPicPr>
          <p:cNvPr id="5" name="Imagen 4">
            <a:extLst>
              <a:ext uri="{FF2B5EF4-FFF2-40B4-BE49-F238E27FC236}">
                <a16:creationId xmlns:a16="http://schemas.microsoft.com/office/drawing/2014/main" id="{83E7BBC1-97FA-4AFC-97CC-24AC6734C2C9}"/>
              </a:ext>
            </a:extLst>
          </p:cNvPr>
          <p:cNvPicPr>
            <a:picLocks noChangeAspect="1"/>
          </p:cNvPicPr>
          <p:nvPr/>
        </p:nvPicPr>
        <p:blipFill rotWithShape="1">
          <a:blip r:embed="rId2"/>
          <a:srcRect l="54701" t="40734" r="8281" b="14251"/>
          <a:stretch/>
        </p:blipFill>
        <p:spPr>
          <a:xfrm>
            <a:off x="1140903" y="1593907"/>
            <a:ext cx="4513277" cy="3087149"/>
          </a:xfrm>
          <a:prstGeom prst="rect">
            <a:avLst/>
          </a:prstGeom>
        </p:spPr>
      </p:pic>
      <p:pic>
        <p:nvPicPr>
          <p:cNvPr id="7" name="Imagen 6">
            <a:extLst>
              <a:ext uri="{FF2B5EF4-FFF2-40B4-BE49-F238E27FC236}">
                <a16:creationId xmlns:a16="http://schemas.microsoft.com/office/drawing/2014/main" id="{2378988A-71A5-42BA-A842-5EF2DEBDE557}"/>
              </a:ext>
            </a:extLst>
          </p:cNvPr>
          <p:cNvPicPr>
            <a:picLocks noChangeAspect="1"/>
          </p:cNvPicPr>
          <p:nvPr/>
        </p:nvPicPr>
        <p:blipFill rotWithShape="1">
          <a:blip r:embed="rId3"/>
          <a:srcRect l="54977" t="40613" r="8624" b="14372"/>
          <a:stretch/>
        </p:blipFill>
        <p:spPr>
          <a:xfrm>
            <a:off x="6157519" y="1593906"/>
            <a:ext cx="4437776" cy="3087149"/>
          </a:xfrm>
          <a:prstGeom prst="rect">
            <a:avLst/>
          </a:prstGeom>
        </p:spPr>
      </p:pic>
      <p:sp>
        <p:nvSpPr>
          <p:cNvPr id="9" name="CuadroTexto 8">
            <a:extLst>
              <a:ext uri="{FF2B5EF4-FFF2-40B4-BE49-F238E27FC236}">
                <a16:creationId xmlns:a16="http://schemas.microsoft.com/office/drawing/2014/main" id="{7D785C72-832D-4E46-8DCD-0D935DD69026}"/>
              </a:ext>
            </a:extLst>
          </p:cNvPr>
          <p:cNvSpPr txBox="1"/>
          <p:nvPr/>
        </p:nvSpPr>
        <p:spPr>
          <a:xfrm>
            <a:off x="765495" y="5486290"/>
            <a:ext cx="8823121" cy="646331"/>
          </a:xfrm>
          <a:prstGeom prst="rect">
            <a:avLst/>
          </a:prstGeom>
          <a:noFill/>
        </p:spPr>
        <p:txBody>
          <a:bodyPr wrap="square">
            <a:spAutoFit/>
          </a:bodyPr>
          <a:lstStyle/>
          <a:p>
            <a:r>
              <a:rPr lang="es-ES" b="0" i="0" dirty="0">
                <a:solidFill>
                  <a:srgbClr val="333333"/>
                </a:solidFill>
                <a:effectLst/>
                <a:latin typeface="inter-regular"/>
              </a:rPr>
              <a:t>En la instantánea anterior, hemos insertado una nueva línea al principio al concatenar para salir después de la escritura pulsar las teclas </a:t>
            </a:r>
            <a:r>
              <a:rPr lang="es-ES" b="0" i="0" dirty="0" err="1">
                <a:solidFill>
                  <a:srgbClr val="333333"/>
                </a:solidFill>
                <a:effectLst/>
                <a:latin typeface="inter-regular"/>
              </a:rPr>
              <a:t>ctrl</a:t>
            </a:r>
            <a:r>
              <a:rPr lang="es-ES" b="0" i="0" dirty="0">
                <a:solidFill>
                  <a:srgbClr val="333333"/>
                </a:solidFill>
                <a:effectLst/>
                <a:latin typeface="inter-regular"/>
              </a:rPr>
              <a:t> + d</a:t>
            </a:r>
            <a:endParaRPr lang="es-ES" dirty="0"/>
          </a:p>
        </p:txBody>
      </p:sp>
    </p:spTree>
    <p:extLst>
      <p:ext uri="{BB962C8B-B14F-4D97-AF65-F5344CB8AC3E}">
        <p14:creationId xmlns:p14="http://schemas.microsoft.com/office/powerpoint/2010/main" val="29407942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C289271-3536-40BB-80D8-18B3B65CBDD9}"/>
              </a:ext>
            </a:extLst>
          </p:cNvPr>
          <p:cNvSpPr txBox="1"/>
          <p:nvPr/>
        </p:nvSpPr>
        <p:spPr>
          <a:xfrm>
            <a:off x="455101" y="477901"/>
            <a:ext cx="5861809" cy="923330"/>
          </a:xfrm>
          <a:prstGeom prst="rect">
            <a:avLst/>
          </a:prstGeom>
          <a:noFill/>
        </p:spPr>
        <p:txBody>
          <a:bodyPr wrap="square">
            <a:spAutoFit/>
          </a:bodyPr>
          <a:lstStyle/>
          <a:p>
            <a:pPr algn="just"/>
            <a:r>
              <a:rPr lang="es-ES" b="0" i="0" dirty="0">
                <a:solidFill>
                  <a:srgbClr val="610B38"/>
                </a:solidFill>
                <a:effectLst/>
                <a:latin typeface="erdana"/>
              </a:rPr>
              <a:t>Comando Linux </a:t>
            </a:r>
            <a:r>
              <a:rPr lang="es-ES" b="0" i="0" dirty="0" err="1">
                <a:solidFill>
                  <a:srgbClr val="610B38"/>
                </a:solidFill>
                <a:effectLst/>
                <a:latin typeface="erdana"/>
              </a:rPr>
              <a:t>cat</a:t>
            </a:r>
            <a:r>
              <a:rPr lang="es-ES" b="0" i="0" dirty="0">
                <a:solidFill>
                  <a:srgbClr val="610B38"/>
                </a:solidFill>
                <a:effectLst/>
                <a:latin typeface="erdana"/>
              </a:rPr>
              <a:t> -n (para mostrar los números de línea)</a:t>
            </a:r>
          </a:p>
          <a:p>
            <a:pPr algn="just"/>
            <a:r>
              <a:rPr lang="es-ES" b="0" i="0" dirty="0">
                <a:solidFill>
                  <a:srgbClr val="333333"/>
                </a:solidFill>
                <a:effectLst/>
                <a:latin typeface="inter-regular"/>
              </a:rPr>
              <a:t>La opción '</a:t>
            </a:r>
            <a:r>
              <a:rPr lang="es-ES" b="0" i="0" dirty="0" err="1">
                <a:solidFill>
                  <a:srgbClr val="333333"/>
                </a:solidFill>
                <a:effectLst/>
                <a:latin typeface="inter-regular"/>
              </a:rPr>
              <a:t>cat</a:t>
            </a:r>
            <a:r>
              <a:rPr lang="es-ES" b="0" i="0" dirty="0">
                <a:solidFill>
                  <a:srgbClr val="333333"/>
                </a:solidFill>
                <a:effectLst/>
                <a:latin typeface="inter-regular"/>
              </a:rPr>
              <a:t> -n' muestra números de línea delante de cada línea en un archivo.</a:t>
            </a:r>
          </a:p>
        </p:txBody>
      </p:sp>
      <p:pic>
        <p:nvPicPr>
          <p:cNvPr id="5" name="Imagen 4">
            <a:extLst>
              <a:ext uri="{FF2B5EF4-FFF2-40B4-BE49-F238E27FC236}">
                <a16:creationId xmlns:a16="http://schemas.microsoft.com/office/drawing/2014/main" id="{04A93086-8FD5-48DF-A090-761EAEBED475}"/>
              </a:ext>
            </a:extLst>
          </p:cNvPr>
          <p:cNvPicPr>
            <a:picLocks noChangeAspect="1"/>
          </p:cNvPicPr>
          <p:nvPr/>
        </p:nvPicPr>
        <p:blipFill rotWithShape="1">
          <a:blip r:embed="rId2"/>
          <a:srcRect l="54839" t="40490" r="8350" b="13395"/>
          <a:stretch/>
        </p:blipFill>
        <p:spPr>
          <a:xfrm>
            <a:off x="696286" y="1593908"/>
            <a:ext cx="4488110" cy="3162650"/>
          </a:xfrm>
          <a:prstGeom prst="rect">
            <a:avLst/>
          </a:prstGeom>
        </p:spPr>
      </p:pic>
      <p:sp>
        <p:nvSpPr>
          <p:cNvPr id="7" name="CuadroTexto 6">
            <a:extLst>
              <a:ext uri="{FF2B5EF4-FFF2-40B4-BE49-F238E27FC236}">
                <a16:creationId xmlns:a16="http://schemas.microsoft.com/office/drawing/2014/main" id="{EB0174B5-C70B-4B39-8DA3-4D2275D8BED4}"/>
              </a:ext>
            </a:extLst>
          </p:cNvPr>
          <p:cNvSpPr txBox="1"/>
          <p:nvPr/>
        </p:nvSpPr>
        <p:spPr>
          <a:xfrm>
            <a:off x="5555609" y="1950251"/>
            <a:ext cx="6094602" cy="646331"/>
          </a:xfrm>
          <a:prstGeom prst="rect">
            <a:avLst/>
          </a:prstGeom>
          <a:noFill/>
        </p:spPr>
        <p:txBody>
          <a:bodyPr wrap="square">
            <a:spAutoFit/>
          </a:bodyPr>
          <a:lstStyle/>
          <a:p>
            <a:pPr algn="just"/>
            <a:r>
              <a:rPr lang="es-ES" b="0" i="0" dirty="0">
                <a:solidFill>
                  <a:srgbClr val="610B38"/>
                </a:solidFill>
                <a:effectLst/>
                <a:latin typeface="erdana"/>
              </a:rPr>
              <a:t>Comando Linux </a:t>
            </a:r>
            <a:r>
              <a:rPr lang="es-ES" b="0" i="0" dirty="0" err="1">
                <a:solidFill>
                  <a:srgbClr val="610B38"/>
                </a:solidFill>
                <a:effectLst/>
                <a:latin typeface="erdana"/>
              </a:rPr>
              <a:t>cat</a:t>
            </a:r>
            <a:r>
              <a:rPr lang="es-ES" b="0" i="0" dirty="0">
                <a:solidFill>
                  <a:srgbClr val="610B38"/>
                </a:solidFill>
                <a:effectLst/>
                <a:latin typeface="erdana"/>
              </a:rPr>
              <a:t> -e (para mostrar $)</a:t>
            </a:r>
          </a:p>
          <a:p>
            <a:pPr algn="just"/>
            <a:r>
              <a:rPr lang="es-ES" b="0" i="0" dirty="0">
                <a:solidFill>
                  <a:srgbClr val="333333"/>
                </a:solidFill>
                <a:effectLst/>
                <a:latin typeface="inter-regular"/>
              </a:rPr>
              <a:t>La opción '</a:t>
            </a:r>
            <a:r>
              <a:rPr lang="es-ES" b="0" i="0" dirty="0" err="1">
                <a:solidFill>
                  <a:srgbClr val="333333"/>
                </a:solidFill>
                <a:effectLst/>
                <a:latin typeface="inter-regular"/>
              </a:rPr>
              <a:t>cat</a:t>
            </a:r>
            <a:r>
              <a:rPr lang="es-ES" b="0" i="0" dirty="0">
                <a:solidFill>
                  <a:srgbClr val="333333"/>
                </a:solidFill>
                <a:effectLst/>
                <a:latin typeface="inter-regular"/>
              </a:rPr>
              <a:t>-e' muestra un signo </a:t>
            </a:r>
            <a:r>
              <a:rPr lang="es-ES" b="1" i="0" dirty="0">
                <a:solidFill>
                  <a:srgbClr val="333333"/>
                </a:solidFill>
                <a:effectLst/>
                <a:latin typeface="inter-bold"/>
              </a:rPr>
              <a:t>'$'</a:t>
            </a:r>
            <a:r>
              <a:rPr lang="es-ES" b="0" i="0" dirty="0">
                <a:solidFill>
                  <a:srgbClr val="333333"/>
                </a:solidFill>
                <a:effectLst/>
                <a:latin typeface="inter-regular"/>
              </a:rPr>
              <a:t> al final de cada línea.</a:t>
            </a:r>
          </a:p>
        </p:txBody>
      </p:sp>
      <p:pic>
        <p:nvPicPr>
          <p:cNvPr id="9" name="Imagen 8">
            <a:extLst>
              <a:ext uri="{FF2B5EF4-FFF2-40B4-BE49-F238E27FC236}">
                <a16:creationId xmlns:a16="http://schemas.microsoft.com/office/drawing/2014/main" id="{95AE99C4-466F-493A-836A-3EEC5843A96C}"/>
              </a:ext>
            </a:extLst>
          </p:cNvPr>
          <p:cNvPicPr>
            <a:picLocks noChangeAspect="1"/>
          </p:cNvPicPr>
          <p:nvPr/>
        </p:nvPicPr>
        <p:blipFill rotWithShape="1">
          <a:blip r:embed="rId3"/>
          <a:srcRect l="54632" t="40734" r="8555" b="14129"/>
          <a:stretch/>
        </p:blipFill>
        <p:spPr>
          <a:xfrm>
            <a:off x="6096000" y="2969702"/>
            <a:ext cx="4488110" cy="3095538"/>
          </a:xfrm>
          <a:prstGeom prst="rect">
            <a:avLst/>
          </a:prstGeom>
        </p:spPr>
      </p:pic>
    </p:spTree>
    <p:extLst>
      <p:ext uri="{BB962C8B-B14F-4D97-AF65-F5344CB8AC3E}">
        <p14:creationId xmlns:p14="http://schemas.microsoft.com/office/powerpoint/2010/main" val="4947118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4AC471A-7FA3-4491-A8EB-604934CFDC7B}"/>
              </a:ext>
            </a:extLst>
          </p:cNvPr>
          <p:cNvSpPr txBox="1"/>
          <p:nvPr/>
        </p:nvSpPr>
        <p:spPr>
          <a:xfrm>
            <a:off x="966831" y="607526"/>
            <a:ext cx="10064692" cy="1477328"/>
          </a:xfrm>
          <a:prstGeom prst="rect">
            <a:avLst/>
          </a:prstGeom>
          <a:noFill/>
        </p:spPr>
        <p:txBody>
          <a:bodyPr wrap="square">
            <a:spAutoFit/>
          </a:bodyPr>
          <a:lstStyle/>
          <a:p>
            <a:pPr algn="just"/>
            <a:r>
              <a:rPr lang="es-ES" b="0" i="0" dirty="0">
                <a:solidFill>
                  <a:srgbClr val="610B38"/>
                </a:solidFill>
                <a:effectLst/>
                <a:latin typeface="erdana"/>
              </a:rPr>
              <a:t>Comando </a:t>
            </a:r>
            <a:r>
              <a:rPr lang="es-ES" b="0" i="0" dirty="0" err="1">
                <a:solidFill>
                  <a:srgbClr val="610B38"/>
                </a:solidFill>
                <a:effectLst/>
                <a:latin typeface="erdana"/>
              </a:rPr>
              <a:t>cat</a:t>
            </a:r>
            <a:r>
              <a:rPr lang="es-ES" b="0" i="0" dirty="0">
                <a:solidFill>
                  <a:srgbClr val="610B38"/>
                </a:solidFill>
                <a:effectLst/>
                <a:latin typeface="erdana"/>
              </a:rPr>
              <a:t> de Linux (como marcador final)</a:t>
            </a:r>
          </a:p>
          <a:p>
            <a:pPr algn="just"/>
            <a:r>
              <a:rPr lang="es-ES" b="0" i="0" dirty="0">
                <a:solidFill>
                  <a:srgbClr val="333333"/>
                </a:solidFill>
                <a:effectLst/>
                <a:latin typeface="inter-regular"/>
              </a:rPr>
              <a:t>La opción '</a:t>
            </a:r>
            <a:r>
              <a:rPr lang="es-ES" b="0" i="0" dirty="0" err="1">
                <a:solidFill>
                  <a:srgbClr val="333333"/>
                </a:solidFill>
                <a:effectLst/>
                <a:latin typeface="inter-regular"/>
              </a:rPr>
              <a:t>cat</a:t>
            </a:r>
            <a:r>
              <a:rPr lang="es-ES" b="0" i="0" dirty="0">
                <a:solidFill>
                  <a:srgbClr val="333333"/>
                </a:solidFill>
                <a:effectLst/>
                <a:latin typeface="inter-regular"/>
              </a:rPr>
              <a:t> &lt;&lt; EOF ' muestra un marcador final al final de un archivo. Se llama </a:t>
            </a:r>
            <a:r>
              <a:rPr lang="es-ES" b="1" i="0" dirty="0">
                <a:solidFill>
                  <a:srgbClr val="333333"/>
                </a:solidFill>
                <a:effectLst/>
                <a:latin typeface="inter-bold"/>
              </a:rPr>
              <a:t>aquí directiva</a:t>
            </a:r>
            <a:r>
              <a:rPr lang="es-ES" b="0" i="0" dirty="0">
                <a:solidFill>
                  <a:srgbClr val="333333"/>
                </a:solidFill>
                <a:effectLst/>
                <a:latin typeface="inter-regular"/>
              </a:rPr>
              <a:t> y el contenido del archivo se guardará en el marcador final dado.</a:t>
            </a:r>
          </a:p>
          <a:p>
            <a:pPr algn="just"/>
            <a:r>
              <a:rPr lang="es-ES" b="0" i="0" dirty="0">
                <a:solidFill>
                  <a:srgbClr val="333333"/>
                </a:solidFill>
                <a:effectLst/>
                <a:latin typeface="inter-regular"/>
              </a:rPr>
              <a:t>El archivo también se puede guardar con la ayuda de las teclas </a:t>
            </a:r>
            <a:r>
              <a:rPr lang="es-ES" b="1" i="0" dirty="0">
                <a:solidFill>
                  <a:srgbClr val="333333"/>
                </a:solidFill>
                <a:effectLst/>
                <a:latin typeface="inter-bold"/>
              </a:rPr>
              <a:t>'</a:t>
            </a:r>
            <a:r>
              <a:rPr lang="es-ES" b="1" i="0" dirty="0" err="1">
                <a:solidFill>
                  <a:srgbClr val="333333"/>
                </a:solidFill>
                <a:effectLst/>
                <a:latin typeface="inter-bold"/>
              </a:rPr>
              <a:t>ctrl</a:t>
            </a:r>
            <a:r>
              <a:rPr lang="es-ES" b="1" i="0" dirty="0">
                <a:solidFill>
                  <a:srgbClr val="333333"/>
                </a:solidFill>
                <a:effectLst/>
                <a:latin typeface="inter-bold"/>
              </a:rPr>
              <a:t> + d'</a:t>
            </a:r>
            <a:r>
              <a:rPr lang="es-ES" b="0" i="0" dirty="0">
                <a:solidFill>
                  <a:srgbClr val="333333"/>
                </a:solidFill>
                <a:effectLst/>
                <a:latin typeface="inter-regular"/>
              </a:rPr>
              <a:t> . Funciona como el marcador final.</a:t>
            </a:r>
          </a:p>
          <a:p>
            <a:pPr algn="just"/>
            <a:r>
              <a:rPr lang="es-ES" b="1" i="0" dirty="0">
                <a:solidFill>
                  <a:srgbClr val="333333"/>
                </a:solidFill>
                <a:effectLst/>
                <a:latin typeface="inter-bold"/>
              </a:rPr>
              <a:t>Nota:</a:t>
            </a:r>
            <a:r>
              <a:rPr lang="es-ES" b="0" i="0" dirty="0">
                <a:solidFill>
                  <a:srgbClr val="333333"/>
                </a:solidFill>
                <a:effectLst/>
                <a:latin typeface="inter-regular"/>
              </a:rPr>
              <a:t> cualquier palabra que no sea </a:t>
            </a:r>
            <a:r>
              <a:rPr lang="es-ES" b="1" i="0" dirty="0">
                <a:solidFill>
                  <a:srgbClr val="333333"/>
                </a:solidFill>
                <a:effectLst/>
                <a:latin typeface="inter-bold"/>
              </a:rPr>
              <a:t>'EOF'</a:t>
            </a:r>
            <a:r>
              <a:rPr lang="es-ES" b="0" i="0" dirty="0">
                <a:solidFill>
                  <a:srgbClr val="333333"/>
                </a:solidFill>
                <a:effectLst/>
                <a:latin typeface="inter-regular"/>
              </a:rPr>
              <a:t> se puede utilizar para el marcador final.</a:t>
            </a:r>
          </a:p>
        </p:txBody>
      </p:sp>
      <p:pic>
        <p:nvPicPr>
          <p:cNvPr id="5" name="Imagen 4">
            <a:extLst>
              <a:ext uri="{FF2B5EF4-FFF2-40B4-BE49-F238E27FC236}">
                <a16:creationId xmlns:a16="http://schemas.microsoft.com/office/drawing/2014/main" id="{F866CA1A-EA54-4385-9FD2-6C3789C9C6CD}"/>
              </a:ext>
            </a:extLst>
          </p:cNvPr>
          <p:cNvPicPr>
            <a:picLocks noChangeAspect="1"/>
          </p:cNvPicPr>
          <p:nvPr/>
        </p:nvPicPr>
        <p:blipFill rotWithShape="1">
          <a:blip r:embed="rId2"/>
          <a:srcRect l="54702" t="40612" r="8624" b="13272"/>
          <a:stretch/>
        </p:blipFill>
        <p:spPr>
          <a:xfrm>
            <a:off x="1527845" y="2256638"/>
            <a:ext cx="4471332" cy="3162650"/>
          </a:xfrm>
          <a:prstGeom prst="rect">
            <a:avLst/>
          </a:prstGeom>
        </p:spPr>
      </p:pic>
      <p:pic>
        <p:nvPicPr>
          <p:cNvPr id="7" name="Imagen 6">
            <a:extLst>
              <a:ext uri="{FF2B5EF4-FFF2-40B4-BE49-F238E27FC236}">
                <a16:creationId xmlns:a16="http://schemas.microsoft.com/office/drawing/2014/main" id="{5654257E-9BB2-444B-BB8F-5FC16450F1FC}"/>
              </a:ext>
            </a:extLst>
          </p:cNvPr>
          <p:cNvPicPr>
            <a:picLocks noChangeAspect="1"/>
          </p:cNvPicPr>
          <p:nvPr/>
        </p:nvPicPr>
        <p:blipFill rotWithShape="1">
          <a:blip r:embed="rId3"/>
          <a:srcRect l="47546" t="45138" r="16399" b="11927"/>
          <a:stretch/>
        </p:blipFill>
        <p:spPr>
          <a:xfrm>
            <a:off x="6467911" y="2365695"/>
            <a:ext cx="4395831" cy="2944535"/>
          </a:xfrm>
          <a:prstGeom prst="rect">
            <a:avLst/>
          </a:prstGeom>
        </p:spPr>
      </p:pic>
    </p:spTree>
    <p:extLst>
      <p:ext uri="{BB962C8B-B14F-4D97-AF65-F5344CB8AC3E}">
        <p14:creationId xmlns:p14="http://schemas.microsoft.com/office/powerpoint/2010/main" val="39988483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CC12EA3-1AC6-4BC2-8AF6-9EC192348275}"/>
              </a:ext>
            </a:extLst>
          </p:cNvPr>
          <p:cNvSpPr txBox="1"/>
          <p:nvPr/>
        </p:nvSpPr>
        <p:spPr>
          <a:xfrm>
            <a:off x="866164" y="645681"/>
            <a:ext cx="6094602" cy="923330"/>
          </a:xfrm>
          <a:prstGeom prst="rect">
            <a:avLst/>
          </a:prstGeom>
          <a:noFill/>
        </p:spPr>
        <p:txBody>
          <a:bodyPr wrap="square">
            <a:spAutoFit/>
          </a:bodyPr>
          <a:lstStyle/>
          <a:p>
            <a:pPr algn="just"/>
            <a:r>
              <a:rPr lang="es-ES" b="0" i="0" dirty="0">
                <a:solidFill>
                  <a:srgbClr val="610B38"/>
                </a:solidFill>
                <a:effectLst/>
                <a:latin typeface="erdana"/>
              </a:rPr>
              <a:t>Filtros </a:t>
            </a:r>
            <a:r>
              <a:rPr lang="es-ES" dirty="0" err="1">
                <a:solidFill>
                  <a:srgbClr val="610B38"/>
                </a:solidFill>
                <a:latin typeface="erdana"/>
              </a:rPr>
              <a:t>cat</a:t>
            </a:r>
            <a:r>
              <a:rPr lang="es-ES" b="0" i="0" dirty="0">
                <a:solidFill>
                  <a:srgbClr val="610B38"/>
                </a:solidFill>
                <a:effectLst/>
                <a:latin typeface="erdana"/>
              </a:rPr>
              <a:t> de Linux</a:t>
            </a:r>
          </a:p>
          <a:p>
            <a:pPr algn="just"/>
            <a:r>
              <a:rPr lang="es-ES" b="0" i="0" dirty="0">
                <a:solidFill>
                  <a:srgbClr val="333333"/>
                </a:solidFill>
                <a:effectLst/>
                <a:latin typeface="inter-regular"/>
              </a:rPr>
              <a:t>Cuando el comando </a:t>
            </a:r>
            <a:r>
              <a:rPr lang="es-ES" b="0" i="0" dirty="0" err="1">
                <a:solidFill>
                  <a:srgbClr val="333333"/>
                </a:solidFill>
                <a:effectLst/>
                <a:latin typeface="inter-regular"/>
              </a:rPr>
              <a:t>cat</a:t>
            </a:r>
            <a:r>
              <a:rPr lang="es-ES" b="0" i="0" dirty="0">
                <a:solidFill>
                  <a:srgbClr val="333333"/>
                </a:solidFill>
                <a:effectLst/>
                <a:latin typeface="inter-regular"/>
              </a:rPr>
              <a:t> se usa dentro de las tuberías, no hace nada excepto mover </a:t>
            </a:r>
            <a:r>
              <a:rPr lang="es-ES" b="0" i="0" dirty="0" err="1">
                <a:solidFill>
                  <a:srgbClr val="333333"/>
                </a:solidFill>
                <a:effectLst/>
                <a:latin typeface="inter-regular"/>
              </a:rPr>
              <a:t>stdin</a:t>
            </a:r>
            <a:r>
              <a:rPr lang="es-ES" b="0" i="0" dirty="0">
                <a:solidFill>
                  <a:srgbClr val="333333"/>
                </a:solidFill>
                <a:effectLst/>
                <a:latin typeface="inter-regular"/>
              </a:rPr>
              <a:t> a </a:t>
            </a:r>
            <a:r>
              <a:rPr lang="es-ES" b="0" i="0" dirty="0" err="1">
                <a:solidFill>
                  <a:srgbClr val="333333"/>
                </a:solidFill>
                <a:effectLst/>
                <a:latin typeface="inter-regular"/>
              </a:rPr>
              <a:t>stout</a:t>
            </a:r>
            <a:r>
              <a:rPr lang="es-ES" b="0" i="0" dirty="0">
                <a:solidFill>
                  <a:srgbClr val="333333"/>
                </a:solidFill>
                <a:effectLst/>
                <a:latin typeface="inter-regular"/>
              </a:rPr>
              <a:t>.</a:t>
            </a:r>
          </a:p>
        </p:txBody>
      </p:sp>
      <p:pic>
        <p:nvPicPr>
          <p:cNvPr id="5" name="Imagen 4">
            <a:extLst>
              <a:ext uri="{FF2B5EF4-FFF2-40B4-BE49-F238E27FC236}">
                <a16:creationId xmlns:a16="http://schemas.microsoft.com/office/drawing/2014/main" id="{D1318746-6B38-4CEE-8D28-2233B2537DCF}"/>
              </a:ext>
            </a:extLst>
          </p:cNvPr>
          <p:cNvPicPr>
            <a:picLocks noChangeAspect="1"/>
          </p:cNvPicPr>
          <p:nvPr/>
        </p:nvPicPr>
        <p:blipFill rotWithShape="1">
          <a:blip r:embed="rId2"/>
          <a:srcRect l="52500" t="38899" r="9381" b="18654"/>
          <a:stretch/>
        </p:blipFill>
        <p:spPr>
          <a:xfrm>
            <a:off x="2759978" y="2135537"/>
            <a:ext cx="4647501" cy="2910981"/>
          </a:xfrm>
          <a:prstGeom prst="rect">
            <a:avLst/>
          </a:prstGeom>
        </p:spPr>
      </p:pic>
    </p:spTree>
    <p:extLst>
      <p:ext uri="{BB962C8B-B14F-4D97-AF65-F5344CB8AC3E}">
        <p14:creationId xmlns:p14="http://schemas.microsoft.com/office/powerpoint/2010/main" val="1167553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C943920-0055-44F0-929E-7F130D829CC3}"/>
              </a:ext>
            </a:extLst>
          </p:cNvPr>
          <p:cNvSpPr txBox="1"/>
          <p:nvPr/>
        </p:nvSpPr>
        <p:spPr>
          <a:xfrm>
            <a:off x="3047301" y="3246431"/>
            <a:ext cx="6094602" cy="369332"/>
          </a:xfrm>
          <a:prstGeom prst="rect">
            <a:avLst/>
          </a:prstGeom>
          <a:noFill/>
        </p:spPr>
        <p:txBody>
          <a:bodyPr wrap="square">
            <a:spAutoFit/>
          </a:bodyPr>
          <a:lstStyle/>
          <a:p>
            <a:r>
              <a:rPr lang="es-ES" dirty="0"/>
              <a:t>https://www.javatpoint.com/linux-tac</a:t>
            </a:r>
          </a:p>
        </p:txBody>
      </p:sp>
    </p:spTree>
    <p:extLst>
      <p:ext uri="{BB962C8B-B14F-4D97-AF65-F5344CB8AC3E}">
        <p14:creationId xmlns:p14="http://schemas.microsoft.com/office/powerpoint/2010/main" val="249811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DA92B4DA-AFFC-4BC3-95A3-0F5D7B1F50F5}"/>
              </a:ext>
            </a:extLst>
          </p:cNvPr>
          <p:cNvSpPr txBox="1"/>
          <p:nvPr/>
        </p:nvSpPr>
        <p:spPr>
          <a:xfrm>
            <a:off x="983608" y="287791"/>
            <a:ext cx="9536185" cy="923330"/>
          </a:xfrm>
          <a:prstGeom prst="rect">
            <a:avLst/>
          </a:prstGeom>
          <a:noFill/>
        </p:spPr>
        <p:txBody>
          <a:bodyPr wrap="square">
            <a:spAutoFit/>
          </a:bodyPr>
          <a:lstStyle/>
          <a:p>
            <a:pPr algn="just"/>
            <a:r>
              <a:rPr lang="es-ES" b="0" i="0" dirty="0">
                <a:solidFill>
                  <a:srgbClr val="333333"/>
                </a:solidFill>
                <a:effectLst/>
                <a:latin typeface="inter-regular"/>
              </a:rPr>
              <a:t>Aquí, podemos explorar nuestro directorio de inicio.</a:t>
            </a:r>
          </a:p>
          <a:p>
            <a:pPr algn="just"/>
            <a:r>
              <a:rPr lang="es-ES" b="0" i="0" dirty="0">
                <a:solidFill>
                  <a:srgbClr val="333333"/>
                </a:solidFill>
                <a:effectLst/>
                <a:latin typeface="inter-regular"/>
              </a:rPr>
              <a:t>Generalmente, nuestra terminal se abre con el directorio particular del usuario. Para cambiar el directorio al directorio de inicio, ejecute el </a:t>
            </a:r>
            <a:r>
              <a:rPr lang="es-ES" b="1" i="0" dirty="0">
                <a:solidFill>
                  <a:srgbClr val="333333"/>
                </a:solidFill>
                <a:effectLst/>
                <a:latin typeface="inter-bold"/>
              </a:rPr>
              <a:t>comando cd</a:t>
            </a:r>
            <a:r>
              <a:rPr lang="es-ES" b="0" i="0" dirty="0">
                <a:solidFill>
                  <a:srgbClr val="333333"/>
                </a:solidFill>
                <a:effectLst/>
                <a:latin typeface="inter-regular"/>
              </a:rPr>
              <a:t> de la siguiente manera:</a:t>
            </a:r>
          </a:p>
        </p:txBody>
      </p:sp>
      <p:sp>
        <p:nvSpPr>
          <p:cNvPr id="7" name="CuadroTexto 6">
            <a:extLst>
              <a:ext uri="{FF2B5EF4-FFF2-40B4-BE49-F238E27FC236}">
                <a16:creationId xmlns:a16="http://schemas.microsoft.com/office/drawing/2014/main" id="{BAA2AC2A-6FA4-4625-B2DD-6E0774732F76}"/>
              </a:ext>
            </a:extLst>
          </p:cNvPr>
          <p:cNvSpPr txBox="1"/>
          <p:nvPr/>
        </p:nvSpPr>
        <p:spPr>
          <a:xfrm>
            <a:off x="983609" y="2408666"/>
            <a:ext cx="9536184" cy="646331"/>
          </a:xfrm>
          <a:prstGeom prst="rect">
            <a:avLst/>
          </a:prstGeom>
          <a:noFill/>
        </p:spPr>
        <p:txBody>
          <a:bodyPr wrap="square">
            <a:spAutoFit/>
          </a:bodyPr>
          <a:lstStyle/>
          <a:p>
            <a:r>
              <a:rPr lang="es-ES" b="0" i="0" dirty="0">
                <a:solidFill>
                  <a:srgbClr val="333333"/>
                </a:solidFill>
                <a:effectLst/>
                <a:latin typeface="inter-regular"/>
              </a:rPr>
              <a:t>El comando anterior cambiará el directorio a casa. Para enumerar el directorio de inicio, ejecute el comando </a:t>
            </a:r>
            <a:r>
              <a:rPr lang="es-ES" b="0" i="0" dirty="0" err="1">
                <a:solidFill>
                  <a:srgbClr val="333333"/>
                </a:solidFill>
                <a:effectLst/>
                <a:latin typeface="inter-regular"/>
              </a:rPr>
              <a:t>ls</a:t>
            </a:r>
            <a:r>
              <a:rPr lang="es-ES" b="0" i="0" dirty="0">
                <a:solidFill>
                  <a:srgbClr val="333333"/>
                </a:solidFill>
                <a:effectLst/>
                <a:latin typeface="inter-regular"/>
              </a:rPr>
              <a:t> de la siguiente manera:</a:t>
            </a:r>
            <a:endParaRPr lang="es-ES" dirty="0"/>
          </a:p>
        </p:txBody>
      </p:sp>
      <p:pic>
        <p:nvPicPr>
          <p:cNvPr id="11" name="Imagen 10">
            <a:extLst>
              <a:ext uri="{FF2B5EF4-FFF2-40B4-BE49-F238E27FC236}">
                <a16:creationId xmlns:a16="http://schemas.microsoft.com/office/drawing/2014/main" id="{560738C2-40DE-4D3A-917B-00B792F353BA}"/>
              </a:ext>
            </a:extLst>
          </p:cNvPr>
          <p:cNvPicPr>
            <a:picLocks noChangeAspect="1"/>
          </p:cNvPicPr>
          <p:nvPr/>
        </p:nvPicPr>
        <p:blipFill rotWithShape="1">
          <a:blip r:embed="rId2"/>
          <a:srcRect l="10665" t="24954" r="54518" b="61582"/>
          <a:stretch/>
        </p:blipFill>
        <p:spPr>
          <a:xfrm>
            <a:off x="2902591" y="1341097"/>
            <a:ext cx="4244829" cy="923330"/>
          </a:xfrm>
          <a:prstGeom prst="rect">
            <a:avLst/>
          </a:prstGeom>
        </p:spPr>
      </p:pic>
      <p:pic>
        <p:nvPicPr>
          <p:cNvPr id="13" name="Imagen 12">
            <a:extLst>
              <a:ext uri="{FF2B5EF4-FFF2-40B4-BE49-F238E27FC236}">
                <a16:creationId xmlns:a16="http://schemas.microsoft.com/office/drawing/2014/main" id="{AD009CC9-4A33-4540-81B9-B93F465BA1BB}"/>
              </a:ext>
            </a:extLst>
          </p:cNvPr>
          <p:cNvPicPr>
            <a:picLocks noChangeAspect="1"/>
          </p:cNvPicPr>
          <p:nvPr/>
        </p:nvPicPr>
        <p:blipFill rotWithShape="1">
          <a:blip r:embed="rId3"/>
          <a:srcRect l="10390" t="24831" r="54243" b="61026"/>
          <a:stretch/>
        </p:blipFill>
        <p:spPr>
          <a:xfrm>
            <a:off x="2902591" y="3199236"/>
            <a:ext cx="4311941" cy="969928"/>
          </a:xfrm>
          <a:prstGeom prst="rect">
            <a:avLst/>
          </a:prstGeom>
        </p:spPr>
      </p:pic>
      <p:sp>
        <p:nvSpPr>
          <p:cNvPr id="15" name="CuadroTexto 14">
            <a:extLst>
              <a:ext uri="{FF2B5EF4-FFF2-40B4-BE49-F238E27FC236}">
                <a16:creationId xmlns:a16="http://schemas.microsoft.com/office/drawing/2014/main" id="{2C84A729-DC68-4B2C-BF89-F864842721A3}"/>
              </a:ext>
            </a:extLst>
          </p:cNvPr>
          <p:cNvSpPr txBox="1"/>
          <p:nvPr/>
        </p:nvSpPr>
        <p:spPr>
          <a:xfrm>
            <a:off x="983607" y="4316574"/>
            <a:ext cx="9536183" cy="923330"/>
          </a:xfrm>
          <a:prstGeom prst="rect">
            <a:avLst/>
          </a:prstGeom>
          <a:noFill/>
        </p:spPr>
        <p:txBody>
          <a:bodyPr wrap="square">
            <a:spAutoFit/>
          </a:bodyPr>
          <a:lstStyle/>
          <a:p>
            <a:r>
              <a:rPr lang="es-ES" b="0" i="0" dirty="0">
                <a:solidFill>
                  <a:srgbClr val="333333"/>
                </a:solidFill>
                <a:effectLst/>
                <a:latin typeface="inter-regular"/>
              </a:rPr>
              <a:t>Podemos volver a nuestro directorio de inicio ejecutando el comando cd sin ningún argumento. Volverá a nuestro directorio de inicio desde cualquier directorio en el que estemos trabajando. Ejecutarlo de la siguiente manera:</a:t>
            </a:r>
            <a:endParaRPr lang="es-ES" dirty="0"/>
          </a:p>
        </p:txBody>
      </p:sp>
      <p:pic>
        <p:nvPicPr>
          <p:cNvPr id="17" name="Imagen 16">
            <a:extLst>
              <a:ext uri="{FF2B5EF4-FFF2-40B4-BE49-F238E27FC236}">
                <a16:creationId xmlns:a16="http://schemas.microsoft.com/office/drawing/2014/main" id="{3E899331-7D59-45A9-9533-F45924FC2E72}"/>
              </a:ext>
            </a:extLst>
          </p:cNvPr>
          <p:cNvPicPr>
            <a:picLocks noChangeAspect="1"/>
          </p:cNvPicPr>
          <p:nvPr/>
        </p:nvPicPr>
        <p:blipFill rotWithShape="1">
          <a:blip r:embed="rId4"/>
          <a:srcRect l="10390" t="24587" r="54243" b="58777"/>
          <a:stretch/>
        </p:blipFill>
        <p:spPr>
          <a:xfrm>
            <a:off x="2902591" y="5369880"/>
            <a:ext cx="4311941" cy="1140904"/>
          </a:xfrm>
          <a:prstGeom prst="rect">
            <a:avLst/>
          </a:prstGeom>
        </p:spPr>
      </p:pic>
    </p:spTree>
    <p:extLst>
      <p:ext uri="{BB962C8B-B14F-4D97-AF65-F5344CB8AC3E}">
        <p14:creationId xmlns:p14="http://schemas.microsoft.com/office/powerpoint/2010/main" val="951069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666C2F2-5576-4AB0-A474-2A0E50CEB931}"/>
              </a:ext>
            </a:extLst>
          </p:cNvPr>
          <p:cNvSpPr txBox="1"/>
          <p:nvPr/>
        </p:nvSpPr>
        <p:spPr>
          <a:xfrm>
            <a:off x="924887" y="427406"/>
            <a:ext cx="9603296" cy="923330"/>
          </a:xfrm>
          <a:prstGeom prst="rect">
            <a:avLst/>
          </a:prstGeom>
          <a:noFill/>
        </p:spPr>
        <p:txBody>
          <a:bodyPr wrap="square">
            <a:spAutoFit/>
          </a:bodyPr>
          <a:lstStyle/>
          <a:p>
            <a:r>
              <a:rPr lang="es-ES" b="0" i="0" dirty="0">
                <a:solidFill>
                  <a:srgbClr val="333333"/>
                </a:solidFill>
                <a:effectLst/>
                <a:latin typeface="inter-regular"/>
              </a:rPr>
              <a:t>De la salida anterior, estábamos en /Directorio/archivos, al ejecutar solo el comando cd, llegamos a nuestro directorio de inicio. También podemos usar los comandos "cd ~ o cd $HOME" para hacer lo mismo. Considere los siguientes comandos:</a:t>
            </a:r>
            <a:endParaRPr lang="es-ES" dirty="0"/>
          </a:p>
        </p:txBody>
      </p:sp>
      <p:pic>
        <p:nvPicPr>
          <p:cNvPr id="7" name="Imagen 6">
            <a:extLst>
              <a:ext uri="{FF2B5EF4-FFF2-40B4-BE49-F238E27FC236}">
                <a16:creationId xmlns:a16="http://schemas.microsoft.com/office/drawing/2014/main" id="{F4D7C3A8-4A29-4ECD-ADFA-E7554890BB5C}"/>
              </a:ext>
            </a:extLst>
          </p:cNvPr>
          <p:cNvPicPr>
            <a:picLocks noChangeAspect="1"/>
          </p:cNvPicPr>
          <p:nvPr/>
        </p:nvPicPr>
        <p:blipFill rotWithShape="1">
          <a:blip r:embed="rId2"/>
          <a:srcRect l="36055" t="31437" r="28303" b="47156"/>
          <a:stretch/>
        </p:blipFill>
        <p:spPr>
          <a:xfrm>
            <a:off x="3020034" y="1761553"/>
            <a:ext cx="4345497" cy="1468074"/>
          </a:xfrm>
          <a:prstGeom prst="rect">
            <a:avLst/>
          </a:prstGeom>
        </p:spPr>
      </p:pic>
      <p:sp>
        <p:nvSpPr>
          <p:cNvPr id="9" name="CuadroTexto 8">
            <a:extLst>
              <a:ext uri="{FF2B5EF4-FFF2-40B4-BE49-F238E27FC236}">
                <a16:creationId xmlns:a16="http://schemas.microsoft.com/office/drawing/2014/main" id="{11872E92-1EBD-455F-A323-975CDFCDE1E0}"/>
              </a:ext>
            </a:extLst>
          </p:cNvPr>
          <p:cNvSpPr txBox="1"/>
          <p:nvPr/>
        </p:nvSpPr>
        <p:spPr>
          <a:xfrm>
            <a:off x="924887" y="3447902"/>
            <a:ext cx="9334849" cy="369332"/>
          </a:xfrm>
          <a:prstGeom prst="rect">
            <a:avLst/>
          </a:prstGeom>
          <a:noFill/>
        </p:spPr>
        <p:txBody>
          <a:bodyPr wrap="square">
            <a:spAutoFit/>
          </a:bodyPr>
          <a:lstStyle/>
          <a:p>
            <a:r>
              <a:rPr lang="es-ES" b="0" i="0" dirty="0">
                <a:solidFill>
                  <a:srgbClr val="333333"/>
                </a:solidFill>
                <a:effectLst/>
                <a:latin typeface="inter-regular"/>
              </a:rPr>
              <a:t>Para crear un directorio bajo un directorio, ejecute el </a:t>
            </a:r>
            <a:r>
              <a:rPr lang="es-ES" b="1" i="0" dirty="0">
                <a:solidFill>
                  <a:srgbClr val="333333"/>
                </a:solidFill>
                <a:effectLst/>
                <a:latin typeface="inter-bold"/>
              </a:rPr>
              <a:t>comando </a:t>
            </a:r>
            <a:r>
              <a:rPr lang="es-ES" b="1" i="0" dirty="0" err="1">
                <a:solidFill>
                  <a:srgbClr val="333333"/>
                </a:solidFill>
                <a:effectLst/>
                <a:latin typeface="inter-bold"/>
              </a:rPr>
              <a:t>mkdir</a:t>
            </a:r>
            <a:r>
              <a:rPr lang="es-ES" b="0" i="0" dirty="0">
                <a:solidFill>
                  <a:srgbClr val="333333"/>
                </a:solidFill>
                <a:effectLst/>
                <a:latin typeface="inter-regular"/>
              </a:rPr>
              <a:t> de la siguiente manera:</a:t>
            </a:r>
            <a:endParaRPr lang="es-ES" dirty="0"/>
          </a:p>
        </p:txBody>
      </p:sp>
      <p:pic>
        <p:nvPicPr>
          <p:cNvPr id="11" name="Imagen 10">
            <a:extLst>
              <a:ext uri="{FF2B5EF4-FFF2-40B4-BE49-F238E27FC236}">
                <a16:creationId xmlns:a16="http://schemas.microsoft.com/office/drawing/2014/main" id="{66ECE934-81CB-4DBA-B9E1-B28078D74EAA}"/>
              </a:ext>
            </a:extLst>
          </p:cNvPr>
          <p:cNvPicPr>
            <a:picLocks noChangeAspect="1"/>
          </p:cNvPicPr>
          <p:nvPr/>
        </p:nvPicPr>
        <p:blipFill rotWithShape="1">
          <a:blip r:embed="rId3"/>
          <a:srcRect l="34610" t="27890" r="29748" b="52783"/>
          <a:stretch/>
        </p:blipFill>
        <p:spPr>
          <a:xfrm>
            <a:off x="3020034" y="4228051"/>
            <a:ext cx="4345497" cy="1325460"/>
          </a:xfrm>
          <a:prstGeom prst="rect">
            <a:avLst/>
          </a:prstGeom>
        </p:spPr>
      </p:pic>
    </p:spTree>
    <p:extLst>
      <p:ext uri="{BB962C8B-B14F-4D97-AF65-F5344CB8AC3E}">
        <p14:creationId xmlns:p14="http://schemas.microsoft.com/office/powerpoint/2010/main" val="267373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B392E3D-6536-41A1-AEE6-9E71332F6263}"/>
              </a:ext>
            </a:extLst>
          </p:cNvPr>
          <p:cNvPicPr>
            <a:picLocks noChangeAspect="1"/>
          </p:cNvPicPr>
          <p:nvPr/>
        </p:nvPicPr>
        <p:blipFill rotWithShape="1">
          <a:blip r:embed="rId2"/>
          <a:srcRect l="7156" t="22997" r="57271" b="51192"/>
          <a:stretch/>
        </p:blipFill>
        <p:spPr>
          <a:xfrm>
            <a:off x="2927757" y="1036230"/>
            <a:ext cx="4337108" cy="1770077"/>
          </a:xfrm>
          <a:prstGeom prst="rect">
            <a:avLst/>
          </a:prstGeom>
        </p:spPr>
      </p:pic>
      <p:sp>
        <p:nvSpPr>
          <p:cNvPr id="5" name="CuadroTexto 4">
            <a:extLst>
              <a:ext uri="{FF2B5EF4-FFF2-40B4-BE49-F238E27FC236}">
                <a16:creationId xmlns:a16="http://schemas.microsoft.com/office/drawing/2014/main" id="{EFA6146A-3B38-4C3E-B6FC-8279239EFB4D}"/>
              </a:ext>
            </a:extLst>
          </p:cNvPr>
          <p:cNvSpPr txBox="1"/>
          <p:nvPr/>
        </p:nvSpPr>
        <p:spPr>
          <a:xfrm>
            <a:off x="874551" y="389899"/>
            <a:ext cx="9787855" cy="646331"/>
          </a:xfrm>
          <a:prstGeom prst="rect">
            <a:avLst/>
          </a:prstGeom>
          <a:noFill/>
        </p:spPr>
        <p:txBody>
          <a:bodyPr wrap="square">
            <a:spAutoFit/>
          </a:bodyPr>
          <a:lstStyle/>
          <a:p>
            <a:r>
              <a:rPr lang="es-ES" b="0" i="0" dirty="0">
                <a:solidFill>
                  <a:srgbClr val="333333"/>
                </a:solidFill>
                <a:effectLst/>
                <a:latin typeface="inter-regular"/>
              </a:rPr>
              <a:t>También podemos eliminar un directorio. Para eliminar un directorio, ejecute el comando </a:t>
            </a:r>
            <a:r>
              <a:rPr lang="es-ES" b="0" i="0" dirty="0" err="1">
                <a:solidFill>
                  <a:srgbClr val="333333"/>
                </a:solidFill>
                <a:effectLst/>
                <a:latin typeface="inter-regular"/>
              </a:rPr>
              <a:t>rmdir</a:t>
            </a:r>
            <a:r>
              <a:rPr lang="es-ES" b="0" i="0" dirty="0">
                <a:solidFill>
                  <a:srgbClr val="333333"/>
                </a:solidFill>
                <a:effectLst/>
                <a:latin typeface="inter-regular"/>
              </a:rPr>
              <a:t> de la siguiente manera:</a:t>
            </a:r>
            <a:endParaRPr lang="es-ES" dirty="0"/>
          </a:p>
        </p:txBody>
      </p:sp>
      <p:sp>
        <p:nvSpPr>
          <p:cNvPr id="7" name="CuadroTexto 6">
            <a:extLst>
              <a:ext uri="{FF2B5EF4-FFF2-40B4-BE49-F238E27FC236}">
                <a16:creationId xmlns:a16="http://schemas.microsoft.com/office/drawing/2014/main" id="{A4CA423E-F5F2-4F68-BAA9-8C028DB7DA7A}"/>
              </a:ext>
            </a:extLst>
          </p:cNvPr>
          <p:cNvSpPr txBox="1"/>
          <p:nvPr/>
        </p:nvSpPr>
        <p:spPr>
          <a:xfrm>
            <a:off x="874551" y="2990973"/>
            <a:ext cx="8378506" cy="646331"/>
          </a:xfrm>
          <a:prstGeom prst="rect">
            <a:avLst/>
          </a:prstGeom>
          <a:noFill/>
        </p:spPr>
        <p:txBody>
          <a:bodyPr wrap="square">
            <a:spAutoFit/>
          </a:bodyPr>
          <a:lstStyle/>
          <a:p>
            <a:pPr algn="just"/>
            <a:r>
              <a:rPr lang="es-ES" b="0" i="0" dirty="0">
                <a:solidFill>
                  <a:srgbClr val="610B38"/>
                </a:solidFill>
                <a:effectLst/>
                <a:latin typeface="erdana"/>
              </a:rPr>
              <a:t>Diferencia entre directorio raíz y de inicio</a:t>
            </a:r>
          </a:p>
          <a:p>
            <a:pPr algn="just"/>
            <a:r>
              <a:rPr lang="es-ES" b="0" i="0" dirty="0">
                <a:solidFill>
                  <a:srgbClr val="333333"/>
                </a:solidFill>
                <a:effectLst/>
                <a:latin typeface="inter-regular"/>
              </a:rPr>
              <a:t>Algunas diferencias clave entre el directorio raíz y el de inicio son las siguientes:</a:t>
            </a:r>
          </a:p>
        </p:txBody>
      </p:sp>
      <p:graphicFrame>
        <p:nvGraphicFramePr>
          <p:cNvPr id="8" name="Tabla 7">
            <a:extLst>
              <a:ext uri="{FF2B5EF4-FFF2-40B4-BE49-F238E27FC236}">
                <a16:creationId xmlns:a16="http://schemas.microsoft.com/office/drawing/2014/main" id="{15D23F0A-E83F-4E0A-A57B-28E0A6BA5614}"/>
              </a:ext>
            </a:extLst>
          </p:cNvPr>
          <p:cNvGraphicFramePr>
            <a:graphicFrameLocks noGrp="1"/>
          </p:cNvGraphicFramePr>
          <p:nvPr>
            <p:extLst>
              <p:ext uri="{D42A27DB-BD31-4B8C-83A1-F6EECF244321}">
                <p14:modId xmlns:p14="http://schemas.microsoft.com/office/powerpoint/2010/main" val="3497035726"/>
              </p:ext>
            </p:extLst>
          </p:nvPr>
        </p:nvGraphicFramePr>
        <p:xfrm>
          <a:off x="1185993" y="3821970"/>
          <a:ext cx="10131456" cy="2270760"/>
        </p:xfrm>
        <a:graphic>
          <a:graphicData uri="http://schemas.openxmlformats.org/drawingml/2006/table">
            <a:tbl>
              <a:tblPr>
                <a:tableStyleId>{00A15C55-8517-42AA-B614-E9B94910E393}</a:tableStyleId>
              </a:tblPr>
              <a:tblGrid>
                <a:gridCol w="5065728">
                  <a:extLst>
                    <a:ext uri="{9D8B030D-6E8A-4147-A177-3AD203B41FA5}">
                      <a16:colId xmlns:a16="http://schemas.microsoft.com/office/drawing/2014/main" val="281960958"/>
                    </a:ext>
                  </a:extLst>
                </a:gridCol>
                <a:gridCol w="5065728">
                  <a:extLst>
                    <a:ext uri="{9D8B030D-6E8A-4147-A177-3AD203B41FA5}">
                      <a16:colId xmlns:a16="http://schemas.microsoft.com/office/drawing/2014/main" val="1524583277"/>
                    </a:ext>
                  </a:extLst>
                </a:gridCol>
              </a:tblGrid>
              <a:tr h="0">
                <a:tc>
                  <a:txBody>
                    <a:bodyPr/>
                    <a:lstStyle/>
                    <a:p>
                      <a:pPr algn="l" fontAlgn="t"/>
                      <a:r>
                        <a:rPr lang="es-ES" sz="1200">
                          <a:solidFill>
                            <a:srgbClr val="000000"/>
                          </a:solidFill>
                          <a:effectLst/>
                        </a:rPr>
                        <a:t>Directorio raíz</a:t>
                      </a:r>
                      <a:endParaRPr lang="es-ES" sz="1200">
                        <a:solidFill>
                          <a:srgbClr val="000000"/>
                        </a:solidFill>
                        <a:effectLst/>
                        <a:latin typeface="times new roman" panose="02020603050405020304" pitchFamily="18" charset="0"/>
                      </a:endParaRPr>
                    </a:p>
                  </a:txBody>
                  <a:tcPr marL="114300" marR="114300" marT="114300" marB="114300"/>
                </a:tc>
                <a:tc>
                  <a:txBody>
                    <a:bodyPr/>
                    <a:lstStyle/>
                    <a:p>
                      <a:pPr algn="l" fontAlgn="t"/>
                      <a:r>
                        <a:rPr lang="es-ES" sz="1200">
                          <a:solidFill>
                            <a:srgbClr val="000000"/>
                          </a:solidFill>
                          <a:effectLst/>
                        </a:rPr>
                        <a:t>Directorio de inicio</a:t>
                      </a:r>
                      <a:endParaRPr lang="es-ES" sz="1200">
                        <a:solidFill>
                          <a:srgbClr val="000000"/>
                        </a:solidFill>
                        <a:effectLst/>
                        <a:latin typeface="times new roman" panose="02020603050405020304" pitchFamily="18" charset="0"/>
                      </a:endParaRPr>
                    </a:p>
                  </a:txBody>
                  <a:tcPr marL="114300" marR="114300" marT="114300" marB="114300"/>
                </a:tc>
                <a:extLst>
                  <a:ext uri="{0D108BD9-81ED-4DB2-BD59-A6C34878D82A}">
                    <a16:rowId xmlns:a16="http://schemas.microsoft.com/office/drawing/2014/main" val="752114416"/>
                  </a:ext>
                </a:extLst>
              </a:tr>
              <a:tr h="0">
                <a:tc>
                  <a:txBody>
                    <a:bodyPr/>
                    <a:lstStyle/>
                    <a:p>
                      <a:pPr algn="just" fontAlgn="t"/>
                      <a:r>
                        <a:rPr lang="es-ES" sz="1200">
                          <a:solidFill>
                            <a:srgbClr val="333333"/>
                          </a:solidFill>
                          <a:effectLst/>
                        </a:rPr>
                        <a:t>El directorio raíz es el nivel superior de la unidad del sistema.</a:t>
                      </a:r>
                      <a:endParaRPr lang="es-ES" sz="1200">
                        <a:solidFill>
                          <a:srgbClr val="333333"/>
                        </a:solidFill>
                        <a:effectLst/>
                        <a:latin typeface="inter-regular"/>
                      </a:endParaRPr>
                    </a:p>
                  </a:txBody>
                  <a:tcPr marL="76200" marR="76200" marT="76200" marB="76200"/>
                </a:tc>
                <a:tc>
                  <a:txBody>
                    <a:bodyPr/>
                    <a:lstStyle/>
                    <a:p>
                      <a:pPr algn="just" fontAlgn="t"/>
                      <a:r>
                        <a:rPr lang="es-ES" sz="1200">
                          <a:solidFill>
                            <a:srgbClr val="333333"/>
                          </a:solidFill>
                          <a:effectLst/>
                        </a:rPr>
                        <a:t>El directorio de inicio es un subdirectorio del directorio raíz.</a:t>
                      </a:r>
                      <a:endParaRPr lang="es-ES" sz="1200">
                        <a:solidFill>
                          <a:srgbClr val="333333"/>
                        </a:solidFill>
                        <a:effectLst/>
                        <a:latin typeface="inter-regular"/>
                      </a:endParaRPr>
                    </a:p>
                  </a:txBody>
                  <a:tcPr marL="76200" marR="76200" marT="76200" marB="76200"/>
                </a:tc>
                <a:extLst>
                  <a:ext uri="{0D108BD9-81ED-4DB2-BD59-A6C34878D82A}">
                    <a16:rowId xmlns:a16="http://schemas.microsoft.com/office/drawing/2014/main" val="3703707058"/>
                  </a:ext>
                </a:extLst>
              </a:tr>
              <a:tr h="0">
                <a:tc>
                  <a:txBody>
                    <a:bodyPr/>
                    <a:lstStyle/>
                    <a:p>
                      <a:pPr algn="just" fontAlgn="t"/>
                      <a:r>
                        <a:rPr lang="es-ES" sz="1200">
                          <a:solidFill>
                            <a:srgbClr val="333333"/>
                          </a:solidFill>
                          <a:effectLst/>
                        </a:rPr>
                        <a:t>Se denota con una barra inclinada '/'.</a:t>
                      </a:r>
                      <a:endParaRPr lang="es-ES" sz="1200">
                        <a:solidFill>
                          <a:srgbClr val="333333"/>
                        </a:solidFill>
                        <a:effectLst/>
                        <a:latin typeface="inter-regular"/>
                      </a:endParaRPr>
                    </a:p>
                  </a:txBody>
                  <a:tcPr marL="76200" marR="76200" marT="76200" marB="76200"/>
                </a:tc>
                <a:tc>
                  <a:txBody>
                    <a:bodyPr/>
                    <a:lstStyle/>
                    <a:p>
                      <a:pPr algn="just" fontAlgn="t"/>
                      <a:r>
                        <a:rPr lang="es-ES" sz="1200">
                          <a:solidFill>
                            <a:srgbClr val="333333"/>
                          </a:solidFill>
                          <a:effectLst/>
                        </a:rPr>
                        <a:t>Se denota por '~' y tiene la ruta " </a:t>
                      </a:r>
                      <a:r>
                        <a:rPr lang="es-ES" sz="1200" b="1">
                          <a:solidFill>
                            <a:srgbClr val="333333"/>
                          </a:solidFill>
                          <a:effectLst/>
                        </a:rPr>
                        <a:t>/usuarios/nombre de usuario</a:t>
                      </a:r>
                      <a:r>
                        <a:rPr lang="es-ES" sz="1200">
                          <a:solidFill>
                            <a:srgbClr val="333333"/>
                          </a:solidFill>
                          <a:effectLst/>
                        </a:rPr>
                        <a:t> ".</a:t>
                      </a:r>
                      <a:endParaRPr lang="es-ES" sz="1200">
                        <a:solidFill>
                          <a:srgbClr val="333333"/>
                        </a:solidFill>
                        <a:effectLst/>
                        <a:latin typeface="inter-regular"/>
                      </a:endParaRPr>
                    </a:p>
                  </a:txBody>
                  <a:tcPr marL="76200" marR="76200" marT="76200" marB="76200"/>
                </a:tc>
                <a:extLst>
                  <a:ext uri="{0D108BD9-81ED-4DB2-BD59-A6C34878D82A}">
                    <a16:rowId xmlns:a16="http://schemas.microsoft.com/office/drawing/2014/main" val="747835531"/>
                  </a:ext>
                </a:extLst>
              </a:tr>
              <a:tr h="0">
                <a:tc>
                  <a:txBody>
                    <a:bodyPr/>
                    <a:lstStyle/>
                    <a:p>
                      <a:pPr algn="just" fontAlgn="t"/>
                      <a:r>
                        <a:rPr lang="es-ES" sz="1200">
                          <a:solidFill>
                            <a:srgbClr val="333333"/>
                          </a:solidFill>
                          <a:effectLst/>
                        </a:rPr>
                        <a:t>El administrador tiene acceso para realizar cualquier cambio en los archivos y la configuración.</a:t>
                      </a:r>
                      <a:endParaRPr lang="es-ES" sz="1200">
                        <a:solidFill>
                          <a:srgbClr val="333333"/>
                        </a:solidFill>
                        <a:effectLst/>
                        <a:latin typeface="inter-regular"/>
                      </a:endParaRPr>
                    </a:p>
                  </a:txBody>
                  <a:tcPr marL="76200" marR="76200" marT="76200" marB="76200"/>
                </a:tc>
                <a:tc>
                  <a:txBody>
                    <a:bodyPr/>
                    <a:lstStyle/>
                    <a:p>
                      <a:pPr algn="just" fontAlgn="t"/>
                      <a:r>
                        <a:rPr lang="es-ES" sz="1200">
                          <a:solidFill>
                            <a:srgbClr val="333333"/>
                          </a:solidFill>
                          <a:effectLst/>
                        </a:rPr>
                        <a:t>Ningún usuario que no sea el usuario raíz puede cambiar la configuración de todo el sistema.</a:t>
                      </a:r>
                      <a:endParaRPr lang="es-ES" sz="1200">
                        <a:solidFill>
                          <a:srgbClr val="333333"/>
                        </a:solidFill>
                        <a:effectLst/>
                        <a:latin typeface="inter-regular"/>
                      </a:endParaRPr>
                    </a:p>
                  </a:txBody>
                  <a:tcPr marL="76200" marR="76200" marT="76200" marB="76200"/>
                </a:tc>
                <a:extLst>
                  <a:ext uri="{0D108BD9-81ED-4DB2-BD59-A6C34878D82A}">
                    <a16:rowId xmlns:a16="http://schemas.microsoft.com/office/drawing/2014/main" val="1328045459"/>
                  </a:ext>
                </a:extLst>
              </a:tr>
              <a:tr h="0">
                <a:tc>
                  <a:txBody>
                    <a:bodyPr/>
                    <a:lstStyle/>
                    <a:p>
                      <a:pPr algn="just" fontAlgn="t"/>
                      <a:r>
                        <a:rPr lang="es-ES" sz="1200">
                          <a:solidFill>
                            <a:srgbClr val="333333"/>
                          </a:solidFill>
                          <a:effectLst/>
                        </a:rPr>
                        <a:t>El administrador puede crear un usuario.</a:t>
                      </a:r>
                      <a:endParaRPr lang="es-ES" sz="1200">
                        <a:solidFill>
                          <a:srgbClr val="333333"/>
                        </a:solidFill>
                        <a:effectLst/>
                        <a:latin typeface="inter-regular"/>
                      </a:endParaRPr>
                    </a:p>
                  </a:txBody>
                  <a:tcPr marL="76200" marR="76200" marT="76200" marB="76200"/>
                </a:tc>
                <a:tc>
                  <a:txBody>
                    <a:bodyPr/>
                    <a:lstStyle/>
                    <a:p>
                      <a:pPr algn="just" fontAlgn="t"/>
                      <a:r>
                        <a:rPr lang="es-ES" sz="1200">
                          <a:solidFill>
                            <a:srgbClr val="333333"/>
                          </a:solidFill>
                          <a:effectLst/>
                        </a:rPr>
                        <a:t>Cualquier usuario que tenga un directorio de inicio no puede crear un usuario.</a:t>
                      </a:r>
                      <a:endParaRPr lang="es-ES" sz="1200">
                        <a:solidFill>
                          <a:srgbClr val="333333"/>
                        </a:solidFill>
                        <a:effectLst/>
                        <a:latin typeface="inter-regular"/>
                      </a:endParaRPr>
                    </a:p>
                  </a:txBody>
                  <a:tcPr marL="76200" marR="76200" marT="76200" marB="76200"/>
                </a:tc>
                <a:extLst>
                  <a:ext uri="{0D108BD9-81ED-4DB2-BD59-A6C34878D82A}">
                    <a16:rowId xmlns:a16="http://schemas.microsoft.com/office/drawing/2014/main" val="1617127078"/>
                  </a:ext>
                </a:extLst>
              </a:tr>
              <a:tr h="0">
                <a:tc>
                  <a:txBody>
                    <a:bodyPr/>
                    <a:lstStyle/>
                    <a:p>
                      <a:pPr algn="just" fontAlgn="t"/>
                      <a:r>
                        <a:rPr lang="es-ES" sz="1200">
                          <a:solidFill>
                            <a:srgbClr val="333333"/>
                          </a:solidFill>
                          <a:effectLst/>
                        </a:rPr>
                        <a:t>En el sistema de archivos de Linux, todo se encuentra en el directorio raíz.</a:t>
                      </a:r>
                      <a:endParaRPr lang="es-ES" sz="1200">
                        <a:solidFill>
                          <a:srgbClr val="333333"/>
                        </a:solidFill>
                        <a:effectLst/>
                        <a:latin typeface="inter-regular"/>
                      </a:endParaRPr>
                    </a:p>
                  </a:txBody>
                  <a:tcPr marL="76200" marR="76200" marT="76200" marB="76200"/>
                </a:tc>
                <a:tc>
                  <a:txBody>
                    <a:bodyPr/>
                    <a:lstStyle/>
                    <a:p>
                      <a:pPr algn="just" fontAlgn="t"/>
                      <a:r>
                        <a:rPr lang="es-ES" sz="1200" dirty="0">
                          <a:solidFill>
                            <a:srgbClr val="333333"/>
                          </a:solidFill>
                          <a:effectLst/>
                        </a:rPr>
                        <a:t>El directorio de inicio contiene los datos de un usuario en particular.</a:t>
                      </a:r>
                      <a:endParaRPr lang="es-ES" sz="1200" dirty="0">
                        <a:solidFill>
                          <a:srgbClr val="333333"/>
                        </a:solidFill>
                        <a:effectLst/>
                        <a:latin typeface="inter-regular"/>
                      </a:endParaRPr>
                    </a:p>
                  </a:txBody>
                  <a:tcPr marL="76200" marR="76200" marT="76200" marB="76200"/>
                </a:tc>
                <a:extLst>
                  <a:ext uri="{0D108BD9-81ED-4DB2-BD59-A6C34878D82A}">
                    <a16:rowId xmlns:a16="http://schemas.microsoft.com/office/drawing/2014/main" val="4275521744"/>
                  </a:ext>
                </a:extLst>
              </a:tr>
            </a:tbl>
          </a:graphicData>
        </a:graphic>
      </p:graphicFrame>
    </p:spTree>
    <p:extLst>
      <p:ext uri="{BB962C8B-B14F-4D97-AF65-F5344CB8AC3E}">
        <p14:creationId xmlns:p14="http://schemas.microsoft.com/office/powerpoint/2010/main" val="327216237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6886</Words>
  <Application>Microsoft Office PowerPoint</Application>
  <PresentationFormat>Panorámica</PresentationFormat>
  <Paragraphs>419</Paragraphs>
  <Slides>69</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69</vt:i4>
      </vt:variant>
    </vt:vector>
  </HeadingPairs>
  <TitlesOfParts>
    <vt:vector size="79" baseType="lpstr">
      <vt:lpstr>Arial</vt:lpstr>
      <vt:lpstr>Calibri</vt:lpstr>
      <vt:lpstr>Calibri Light</vt:lpstr>
      <vt:lpstr>erdana</vt:lpstr>
      <vt:lpstr>inter-bold</vt:lpstr>
      <vt:lpstr>inter-regular</vt:lpstr>
      <vt:lpstr>Times New Roman</vt:lpstr>
      <vt:lpstr>Times New Roman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blanco gómez</dc:creator>
  <cp:lastModifiedBy>carlos blanco gómez</cp:lastModifiedBy>
  <cp:revision>6</cp:revision>
  <dcterms:created xsi:type="dcterms:W3CDTF">2022-03-13T12:27:50Z</dcterms:created>
  <dcterms:modified xsi:type="dcterms:W3CDTF">2022-03-16T02:04:04Z</dcterms:modified>
</cp:coreProperties>
</file>